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6"/>
  </p:notesMasterIdLst>
  <p:sldIdLst>
    <p:sldId id="320" r:id="rId2"/>
    <p:sldId id="321" r:id="rId3"/>
    <p:sldId id="266" r:id="rId4"/>
    <p:sldId id="263" r:id="rId5"/>
    <p:sldId id="265" r:id="rId6"/>
    <p:sldId id="264" r:id="rId7"/>
    <p:sldId id="267" r:id="rId8"/>
    <p:sldId id="268" r:id="rId9"/>
    <p:sldId id="269" r:id="rId10"/>
    <p:sldId id="270" r:id="rId11"/>
    <p:sldId id="273" r:id="rId12"/>
    <p:sldId id="257" r:id="rId13"/>
    <p:sldId id="260" r:id="rId14"/>
    <p:sldId id="322" r:id="rId15"/>
    <p:sldId id="258" r:id="rId16"/>
    <p:sldId id="259" r:id="rId17"/>
    <p:sldId id="323" r:id="rId18"/>
    <p:sldId id="324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61" r:id="rId28"/>
    <p:sldId id="271" r:id="rId29"/>
    <p:sldId id="272" r:id="rId30"/>
    <p:sldId id="283" r:id="rId31"/>
    <p:sldId id="284" r:id="rId32"/>
    <p:sldId id="285" r:id="rId33"/>
    <p:sldId id="286" r:id="rId34"/>
    <p:sldId id="282" r:id="rId35"/>
  </p:sldIdLst>
  <p:sldSz cx="12192000" cy="6858000"/>
  <p:notesSz cx="6858000" cy="9144000"/>
  <p:custDataLst>
    <p:tags r:id="rId3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8E8E"/>
    <a:srgbClr val="85DFFF"/>
    <a:srgbClr val="000000"/>
    <a:srgbClr val="FFFF00"/>
    <a:srgbClr val="5DFFFF"/>
    <a:srgbClr val="00DBD6"/>
    <a:srgbClr val="8ACDE2"/>
    <a:srgbClr val="C4C4C4"/>
    <a:srgbClr val="F5B5B5"/>
    <a:srgbClr val="81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88056" autoAdjust="0"/>
  </p:normalViewPr>
  <p:slideViewPr>
    <p:cSldViewPr>
      <p:cViewPr varScale="1">
        <p:scale>
          <a:sx n="94" d="100"/>
          <a:sy n="94" d="100"/>
        </p:scale>
        <p:origin x="1266" y="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01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59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96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C10A-E2DF-27B5-988C-B499119A4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A722AE-B72C-6B8C-CB9C-C141B85D9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48A33-675B-30A3-F2D1-049855B8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AC38D-6338-258D-2363-9A2957A5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C8D45-D0F0-86E3-C45C-91F0CD0E9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62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4D55A-CE5A-1340-443D-02EF1B38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DBB5F-B7EE-E67B-9BEC-DF5B643DD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E9AE7-74F2-348C-5D5D-9A0F70F5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AB038-9FC7-DB0F-B2BD-559FD40C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6A69F-EC06-FAC1-F343-BE526CABC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27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FEE5E6-AA7A-DB09-D4E6-D23982994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B371A-A874-A954-55E5-A6D8B9C13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7E695-B23F-40FF-A247-F09DB50D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34EF-F655-670D-9627-E8A3DC58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20D1-958D-6AB8-9456-69ED0291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502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7A27-7C03-1297-974E-EC63336E8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A47C0-2AF7-E5B4-737D-3E50A5A6D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B9F8-6CCC-7733-7F91-4A76390AD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C5E9-9E1B-3DA0-F778-98690104D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3ADF9-43E9-A64E-DE6E-F28A3864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928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61C9-6CFB-6D6A-4F11-EA04C139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83F85-7849-F156-1053-3C1EEDB1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46B70-BFAC-1085-D2FF-0EC5EC93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775B2-3FB6-CA20-2306-093F4022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2CC95-37C9-D5A5-E27A-6ACB4527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1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0373-0ED3-A13F-B45F-8A9E911A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88E-F42A-56A1-5FF6-B85D9FA24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BAF6E-571F-0830-BA9D-806022880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2D0C2-43F2-3D2A-4A7C-D0803A80B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051F0-75D0-7379-5BB4-D0F0F7B4F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31067-193C-6393-5950-763BE1F7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60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7D96-0306-7C0D-ED93-891B885C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F297C-456F-3650-63F4-4039A3772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59422-960B-BA31-035F-62C64AB9E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A5E59D-5B9E-2B24-D993-02BF9AB25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A6DD69-C3EE-5AD5-67E0-C57B85C10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25C19E-F64E-149D-87D2-FCED472D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97EEF-368E-5EF0-042C-C555AC2D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B24229-4E95-D20C-9EFA-F1443EE3D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36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938-D383-391E-F65F-50EECD1D3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AED68-6E72-24B4-10D2-D8C7AC16F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EC6976-1868-F590-C72F-C82D8184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5394D-AF38-5433-9B5B-032D46E14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39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48A46D-1898-D860-D756-7A40BD207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88955-CD8D-B64C-8B6C-CCC34790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29730-85C0-2EA7-A737-2DE706DD1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295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ACD2-EA98-8D10-436D-E4B74CE8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0C20-0A46-C156-53A3-F1A6E6BE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BD816-8DFE-95E4-A57E-B98D8DD96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C4C61-DADD-CBB0-783E-C2A331A0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B553D-D781-FFC8-0831-0046A786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525A2-20A3-417C-F59B-EA333128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25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D1D1C-A244-E712-B580-0BD04789D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8227-050C-F9F8-1675-F79B15792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678A9-60B6-D377-6E3B-FDE4B1B88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07ACB-BFA9-E9A6-8305-C6F9A7EE3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CAEC2-C006-D500-C569-DBC6DA65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5759F-DF47-C525-B97E-F33313AC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833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BD61-1703-BF53-2A13-A7C4F403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5054F-8052-B912-5986-E38DFD232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C5861-A5DE-D2BC-FC3A-C83A128E8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18.12.2024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481E2-795F-7ED4-EBEF-D2F98F9C83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B3D2F-7216-CAD8-8055-53089E875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36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962822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проектирования «Адаптер»</a:t>
            </a:r>
          </a:p>
        </p:txBody>
      </p:sp>
    </p:spTree>
    <p:extLst>
      <p:ext uri="{BB962C8B-B14F-4D97-AF65-F5344CB8AC3E}">
        <p14:creationId xmlns:p14="http://schemas.microsoft.com/office/powerpoint/2010/main" val="139305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паттерна адаптер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06567" y="3212698"/>
            <a:ext cx="2122616" cy="1562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224878"/>
            <a:ext cx="2483768" cy="132066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5175" y="2184302"/>
            <a:ext cx="1535625" cy="15224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7985" y="3865479"/>
            <a:ext cx="2767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Реализация клиента использует целевой интерфейс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4787" y="1593877"/>
            <a:ext cx="2188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Адаптируемый объект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9775" y="1745365"/>
            <a:ext cx="14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Клиент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05539" y="3068569"/>
            <a:ext cx="1294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Адаптер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24969" y="4784515"/>
            <a:ext cx="3427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целевой интерфейс и хранит ссылку на экземпляр адаптируемого объекта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1444" y="3996780"/>
            <a:ext cx="3123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адаптируемого объекта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3352" y="5327105"/>
            <a:ext cx="38699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обращается с запросом к адаптеру, вызывая его метод через целевой интерфейс</a:t>
            </a:r>
          </a:p>
          <a:p>
            <a:r>
              <a:rPr lang="ru-RU" sz="1400" dirty="0"/>
              <a:t>Клиент не знает про наличие адаптера.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5801" y="5767475"/>
            <a:ext cx="3762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преобразует запрос в один или несколько вызовов к адаптируемому объекту (в интерфейсе последнего)</a:t>
            </a:r>
            <a:r>
              <a:rPr lang="en-US" sz="1400" dirty="0"/>
              <a:t>. </a:t>
            </a:r>
            <a:endParaRPr lang="ru-RU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7867032" y="4470415"/>
            <a:ext cx="36582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получает результаты вызова, не подозревая о преобразованиях, выполненных адаптером</a:t>
            </a:r>
          </a:p>
        </p:txBody>
      </p:sp>
      <p:sp>
        <p:nvSpPr>
          <p:cNvPr id="15" name="Полилиния 14"/>
          <p:cNvSpPr/>
          <p:nvPr/>
        </p:nvSpPr>
        <p:spPr>
          <a:xfrm>
            <a:off x="4171950" y="2304067"/>
            <a:ext cx="1123950" cy="996993"/>
          </a:xfrm>
          <a:custGeom>
            <a:avLst/>
            <a:gdLst>
              <a:gd name="connsiteX0" fmla="*/ 0 w 1123950"/>
              <a:gd name="connsiteY0" fmla="*/ 158793 h 996993"/>
              <a:gd name="connsiteX1" fmla="*/ 781050 w 1123950"/>
              <a:gd name="connsiteY1" fmla="*/ 63543 h 996993"/>
              <a:gd name="connsiteX2" fmla="*/ 1123950 w 1123950"/>
              <a:gd name="connsiteY2" fmla="*/ 996993 h 996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3950" h="996993">
                <a:moveTo>
                  <a:pt x="0" y="158793"/>
                </a:moveTo>
                <a:cubicBezTo>
                  <a:pt x="296862" y="41318"/>
                  <a:pt x="593725" y="-76157"/>
                  <a:pt x="781050" y="63543"/>
                </a:cubicBezTo>
                <a:cubicBezTo>
                  <a:pt x="968375" y="203243"/>
                  <a:pt x="1046162" y="600118"/>
                  <a:pt x="1123950" y="996993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>
            <a:off x="6724650" y="2114099"/>
            <a:ext cx="1695450" cy="1167911"/>
          </a:xfrm>
          <a:custGeom>
            <a:avLst/>
            <a:gdLst>
              <a:gd name="connsiteX0" fmla="*/ 0 w 1695450"/>
              <a:gd name="connsiteY0" fmla="*/ 1167911 h 1167911"/>
              <a:gd name="connsiteX1" fmla="*/ 381000 w 1695450"/>
              <a:gd name="connsiteY1" fmla="*/ 310661 h 1167911"/>
              <a:gd name="connsiteX2" fmla="*/ 1314450 w 1695450"/>
              <a:gd name="connsiteY2" fmla="*/ 5861 h 1167911"/>
              <a:gd name="connsiteX3" fmla="*/ 1695450 w 1695450"/>
              <a:gd name="connsiteY3" fmla="*/ 139211 h 116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5450" h="1167911">
                <a:moveTo>
                  <a:pt x="0" y="1167911"/>
                </a:moveTo>
                <a:cubicBezTo>
                  <a:pt x="80962" y="836123"/>
                  <a:pt x="161925" y="504336"/>
                  <a:pt x="381000" y="310661"/>
                </a:cubicBezTo>
                <a:cubicBezTo>
                  <a:pt x="600075" y="116986"/>
                  <a:pt x="1095375" y="34436"/>
                  <a:pt x="1314450" y="5861"/>
                </a:cubicBezTo>
                <a:cubicBezTo>
                  <a:pt x="1533525" y="-22714"/>
                  <a:pt x="1614487" y="58248"/>
                  <a:pt x="1695450" y="13921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 rot="946393">
            <a:off x="4557076" y="2043480"/>
            <a:ext cx="886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Request()</a:t>
            </a:r>
            <a:endParaRPr lang="ru-RU" sz="1400" dirty="0"/>
          </a:p>
        </p:txBody>
      </p:sp>
      <p:sp>
        <p:nvSpPr>
          <p:cNvPr id="18" name="TextBox 17"/>
          <p:cNvSpPr txBox="1"/>
          <p:nvPr/>
        </p:nvSpPr>
        <p:spPr>
          <a:xfrm rot="20091969">
            <a:off x="6475140" y="1891335"/>
            <a:ext cx="1643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TranslatedRequest</a:t>
            </a:r>
            <a:r>
              <a:rPr lang="en-US" sz="1400" dirty="0"/>
              <a:t>()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7115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Паттерн Адаптер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Преобразует интерфейс класса к другому интерфейсу, который используют клиенты</a:t>
            </a:r>
          </a:p>
          <a:p>
            <a:r>
              <a:rPr lang="ru-RU" dirty="0"/>
              <a:t>Обеспечивает совместную работу классов, невозможную в обычных условиях из-за несовместимости интерфейсов</a:t>
            </a:r>
          </a:p>
          <a:p>
            <a:r>
              <a:rPr lang="ru-RU" dirty="0"/>
              <a:t>Адаптер защищает код клиента от изменений в </a:t>
            </a:r>
            <a:r>
              <a:rPr lang="ru-RU"/>
              <a:t>используемом интерфейсе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0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18" y="1666465"/>
            <a:ext cx="10441638" cy="4427496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 «Адаптер»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09534" y="2838139"/>
            <a:ext cx="367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видит только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7824192" y="3270744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516290" y="6257415"/>
            <a:ext cx="4129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связывается с адаптируемым объектом посредством композиции или агрегирования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88288" y="6093961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Все запросы делегируются адаптируемому классу</a:t>
            </a:r>
          </a:p>
        </p:txBody>
      </p:sp>
      <p:sp>
        <p:nvSpPr>
          <p:cNvPr id="13" name="Полилиния 12"/>
          <p:cNvSpPr/>
          <p:nvPr/>
        </p:nvSpPr>
        <p:spPr>
          <a:xfrm>
            <a:off x="7779336" y="2788301"/>
            <a:ext cx="678426" cy="383458"/>
          </a:xfrm>
          <a:custGeom>
            <a:avLst/>
            <a:gdLst>
              <a:gd name="connsiteX0" fmla="*/ 678426 w 678426"/>
              <a:gd name="connsiteY0" fmla="*/ 383458 h 383458"/>
              <a:gd name="connsiteX1" fmla="*/ 353962 w 678426"/>
              <a:gd name="connsiteY1" fmla="*/ 147484 h 383458"/>
              <a:gd name="connsiteX2" fmla="*/ 0 w 678426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426" h="383458">
                <a:moveTo>
                  <a:pt x="678426" y="383458"/>
                </a:moveTo>
                <a:cubicBezTo>
                  <a:pt x="572729" y="297426"/>
                  <a:pt x="467033" y="211394"/>
                  <a:pt x="353962" y="147484"/>
                </a:cubicBezTo>
                <a:cubicBezTo>
                  <a:pt x="240891" y="83574"/>
                  <a:pt x="120445" y="41787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976129">
            <a:off x="7880854" y="3736208"/>
            <a:ext cx="265471" cy="442452"/>
          </a:xfrm>
          <a:custGeom>
            <a:avLst/>
            <a:gdLst>
              <a:gd name="connsiteX0" fmla="*/ 265471 w 265471"/>
              <a:gd name="connsiteY0" fmla="*/ 0 h 442452"/>
              <a:gd name="connsiteX1" fmla="*/ 157316 w 265471"/>
              <a:gd name="connsiteY1" fmla="*/ 255639 h 442452"/>
              <a:gd name="connsiteX2" fmla="*/ 0 w 265471"/>
              <a:gd name="connsiteY2" fmla="*/ 442452 h 44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471" h="442452">
                <a:moveTo>
                  <a:pt x="265471" y="0"/>
                </a:moveTo>
                <a:cubicBezTo>
                  <a:pt x="233516" y="90948"/>
                  <a:pt x="201561" y="181897"/>
                  <a:pt x="157316" y="255639"/>
                </a:cubicBezTo>
                <a:cubicBezTo>
                  <a:pt x="113071" y="329381"/>
                  <a:pt x="56535" y="385916"/>
                  <a:pt x="0" y="442452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 14"/>
          <p:cNvSpPr/>
          <p:nvPr/>
        </p:nvSpPr>
        <p:spPr>
          <a:xfrm>
            <a:off x="6645879" y="5916196"/>
            <a:ext cx="294968" cy="629264"/>
          </a:xfrm>
          <a:custGeom>
            <a:avLst/>
            <a:gdLst>
              <a:gd name="connsiteX0" fmla="*/ 0 w 294968"/>
              <a:gd name="connsiteY0" fmla="*/ 629264 h 629264"/>
              <a:gd name="connsiteX1" fmla="*/ 206478 w 294968"/>
              <a:gd name="connsiteY1" fmla="*/ 285135 h 629264"/>
              <a:gd name="connsiteX2" fmla="*/ 294968 w 294968"/>
              <a:gd name="connsiteY2" fmla="*/ 0 h 6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4968" h="629264">
                <a:moveTo>
                  <a:pt x="0" y="629264"/>
                </a:moveTo>
                <a:cubicBezTo>
                  <a:pt x="78658" y="509638"/>
                  <a:pt x="157317" y="390012"/>
                  <a:pt x="206478" y="285135"/>
                </a:cubicBezTo>
                <a:cubicBezTo>
                  <a:pt x="255639" y="180258"/>
                  <a:pt x="275303" y="90129"/>
                  <a:pt x="294968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олилиния 15"/>
          <p:cNvSpPr/>
          <p:nvPr/>
        </p:nvSpPr>
        <p:spPr>
          <a:xfrm>
            <a:off x="9107186" y="5555649"/>
            <a:ext cx="363794" cy="422787"/>
          </a:xfrm>
          <a:custGeom>
            <a:avLst/>
            <a:gdLst>
              <a:gd name="connsiteX0" fmla="*/ 363794 w 363794"/>
              <a:gd name="connsiteY0" fmla="*/ 422787 h 422787"/>
              <a:gd name="connsiteX1" fmla="*/ 147484 w 363794"/>
              <a:gd name="connsiteY1" fmla="*/ 245807 h 422787"/>
              <a:gd name="connsiteX2" fmla="*/ 0 w 363794"/>
              <a:gd name="connsiteY2" fmla="*/ 0 h 422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3794" h="422787">
                <a:moveTo>
                  <a:pt x="363794" y="422787"/>
                </a:moveTo>
                <a:cubicBezTo>
                  <a:pt x="285955" y="369529"/>
                  <a:pt x="208116" y="316271"/>
                  <a:pt x="147484" y="245807"/>
                </a:cubicBezTo>
                <a:cubicBezTo>
                  <a:pt x="86852" y="175342"/>
                  <a:pt x="43426" y="87671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783503-6D7E-0A29-DE1A-63FEED47F7F0}"/>
              </a:ext>
            </a:extLst>
          </p:cNvPr>
          <p:cNvSpPr txBox="1"/>
          <p:nvPr/>
        </p:nvSpPr>
        <p:spPr>
          <a:xfrm>
            <a:off x="7673468" y="206750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Интерфейс, нужный клиенту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8539A-8BC1-5C4F-0291-A6B62C310ED1}"/>
              </a:ext>
            </a:extLst>
          </p:cNvPr>
          <p:cNvSpPr txBox="1"/>
          <p:nvPr/>
        </p:nvSpPr>
        <p:spPr>
          <a:xfrm>
            <a:off x="8688288" y="421226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Адаптируемый объект</a:t>
            </a:r>
          </a:p>
        </p:txBody>
      </p:sp>
    </p:spTree>
    <p:extLst>
      <p:ext uri="{BB962C8B-B14F-4D97-AF65-F5344CB8AC3E}">
        <p14:creationId xmlns:p14="http://schemas.microsoft.com/office/powerpoint/2010/main" val="42505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Один адаптер позволяет работать не только с </a:t>
            </a:r>
            <a:r>
              <a:rPr lang="en-US" dirty="0" err="1"/>
              <a:t>Adaptee</a:t>
            </a:r>
            <a:r>
              <a:rPr lang="ru-RU" dirty="0"/>
              <a:t>, но и его подклассами</a:t>
            </a:r>
          </a:p>
          <a:p>
            <a:pPr lvl="1"/>
            <a:r>
              <a:rPr lang="ru-RU" dirty="0"/>
              <a:t>Новая функциональность добавляется сразу ко многим объектам</a:t>
            </a:r>
          </a:p>
          <a:p>
            <a:pPr lvl="1"/>
            <a:r>
              <a:rPr lang="ru-RU" dirty="0"/>
              <a:t>Можно адаптировать готовые объекты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Трудно переопределять операции подкласса </a:t>
            </a:r>
            <a:r>
              <a:rPr lang="en-US" dirty="0" err="1"/>
              <a:t>Adaptee</a:t>
            </a:r>
            <a:endParaRPr lang="en-US" dirty="0"/>
          </a:p>
          <a:p>
            <a:pPr lvl="2"/>
            <a:r>
              <a:rPr lang="ru-RU" dirty="0"/>
              <a:t>Нужно создавать подкласс </a:t>
            </a:r>
            <a:r>
              <a:rPr lang="en-US" dirty="0" err="1"/>
              <a:t>Adaptee</a:t>
            </a:r>
            <a:r>
              <a:rPr lang="en-US" dirty="0"/>
              <a:t> </a:t>
            </a:r>
            <a:r>
              <a:rPr lang="ru-RU" dirty="0"/>
              <a:t>и заставить</a:t>
            </a:r>
            <a:r>
              <a:rPr lang="en-US" dirty="0"/>
              <a:t> Adapter </a:t>
            </a:r>
            <a:r>
              <a:rPr lang="ru-RU" dirty="0"/>
              <a:t>ссылаться на него, а не на сам </a:t>
            </a:r>
            <a:r>
              <a:rPr lang="en-US" dirty="0" err="1"/>
              <a:t>Adaptee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742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9933-1224-C40F-39D5-DCC788AEB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4AD815-6F7C-3FD1-18DD-D0FF32B074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53384" y="1825625"/>
            <a:ext cx="928523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C77DF2-B29A-127E-8455-3F70ED986972}"/>
              </a:ext>
            </a:extLst>
          </p:cNvPr>
          <p:cNvSpPr txBox="1"/>
          <p:nvPr/>
        </p:nvSpPr>
        <p:spPr>
          <a:xfrm>
            <a:off x="6312024" y="6243338"/>
            <a:ext cx="540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может работать с любыми наследниками адаптируемого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283713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52184" y="5445224"/>
            <a:ext cx="3315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Вместо композиции </a:t>
            </a:r>
            <a:r>
              <a:rPr lang="en-US" sz="1400" dirty="0"/>
              <a:t>Adapter </a:t>
            </a:r>
            <a:r>
              <a:rPr lang="ru-RU" sz="1400" dirty="0"/>
              <a:t>наследуется от </a:t>
            </a:r>
            <a:r>
              <a:rPr lang="en-US" sz="1400" dirty="0"/>
              <a:t>Target </a:t>
            </a:r>
            <a:r>
              <a:rPr lang="ru-RU" sz="1400" dirty="0"/>
              <a:t>и </a:t>
            </a:r>
            <a:r>
              <a:rPr lang="en-US" sz="1400" dirty="0" err="1"/>
              <a:t>Adaptee</a:t>
            </a:r>
            <a:endParaRPr lang="ru-RU" sz="1400" dirty="0"/>
          </a:p>
        </p:txBody>
      </p:sp>
      <p:sp>
        <p:nvSpPr>
          <p:cNvPr id="7" name="Полилиния 6"/>
          <p:cNvSpPr/>
          <p:nvPr/>
        </p:nvSpPr>
        <p:spPr>
          <a:xfrm>
            <a:off x="9395995" y="4722214"/>
            <a:ext cx="528697" cy="711200"/>
          </a:xfrm>
          <a:custGeom>
            <a:avLst/>
            <a:gdLst>
              <a:gd name="connsiteX0" fmla="*/ 449943 w 528697"/>
              <a:gd name="connsiteY0" fmla="*/ 711200 h 711200"/>
              <a:gd name="connsiteX1" fmla="*/ 493486 w 528697"/>
              <a:gd name="connsiteY1" fmla="*/ 275771 h 711200"/>
              <a:gd name="connsiteX2" fmla="*/ 0 w 528697"/>
              <a:gd name="connsiteY2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8697" h="711200">
                <a:moveTo>
                  <a:pt x="449943" y="711200"/>
                </a:moveTo>
                <a:cubicBezTo>
                  <a:pt x="509209" y="552752"/>
                  <a:pt x="568476" y="394304"/>
                  <a:pt x="493486" y="275771"/>
                </a:cubicBezTo>
                <a:cubicBezTo>
                  <a:pt x="418496" y="157238"/>
                  <a:pt x="209248" y="78619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7895A5-04A7-E74D-6E66-89FD77545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35" y="1632857"/>
            <a:ext cx="10167732" cy="359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02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Адаптер может переопределить некоторые операции адаптируемого класса</a:t>
            </a:r>
          </a:p>
          <a:p>
            <a:pPr lvl="1"/>
            <a:r>
              <a:rPr lang="ru-RU" dirty="0"/>
              <a:t>Создаётся только один объект</a:t>
            </a:r>
          </a:p>
          <a:p>
            <a:pPr lvl="2"/>
            <a:r>
              <a:rPr lang="ru-RU" dirty="0"/>
              <a:t>Не требуется дополнительного обращения по указателю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Адаптируется только конкретный класс, но не него подклассы</a:t>
            </a:r>
          </a:p>
          <a:p>
            <a:pPr lvl="2"/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решается через шаблонный класс-адаптер</a:t>
            </a:r>
          </a:p>
          <a:p>
            <a:pPr lvl="1"/>
            <a:r>
              <a:rPr lang="ru-RU" dirty="0"/>
              <a:t>Язык должен поддерживать множественное наследование, либо</a:t>
            </a:r>
            <a:r>
              <a:rPr lang="en-US" dirty="0"/>
              <a:t> Target</a:t>
            </a:r>
            <a:r>
              <a:rPr lang="ru-RU" dirty="0"/>
              <a:t> должен быть интерфейсом</a:t>
            </a:r>
          </a:p>
        </p:txBody>
      </p:sp>
    </p:spTree>
    <p:extLst>
      <p:ext uri="{BB962C8B-B14F-4D97-AF65-F5344CB8AC3E}">
        <p14:creationId xmlns:p14="http://schemas.microsoft.com/office/powerpoint/2010/main" val="176311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A22EF5-A694-F051-301B-FEF30A2B41C2}"/>
              </a:ext>
            </a:extLst>
          </p:cNvPr>
          <p:cNvSpPr txBox="1"/>
          <p:nvPr/>
        </p:nvSpPr>
        <p:spPr>
          <a:xfrm>
            <a:off x="0" y="-1"/>
            <a:ext cx="6096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~Target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en-US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AF941-3F12-0901-6AA4-BB74A612BEBC}"/>
              </a:ext>
            </a:extLst>
          </p:cNvPr>
          <p:cNvSpPr txBox="1"/>
          <p:nvPr/>
        </p:nvSpPr>
        <p:spPr>
          <a:xfrm>
            <a:off x="6096000" y="1628800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4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E4ED71-5FB3-7ECE-CC0C-AB13069C9473}"/>
              </a:ext>
            </a:extLst>
          </p:cNvPr>
          <p:cNvSpPr txBox="1"/>
          <p:nvPr/>
        </p:nvSpPr>
        <p:spPr>
          <a:xfrm>
            <a:off x="0" y="1"/>
            <a:ext cx="12192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должен быть наследником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derived_from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AdapteeToTargetAdapter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this-&gt;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нужен, чтобы сказать компилятору,</a:t>
            </a:r>
          </a:p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что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— это метод текущего объекта,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унаследованный от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override </a:t>
            </a:r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Переопределяем операцию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из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endParaRPr lang="ru-RU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7045E4-A0B3-8EE0-9BE2-1DFDC95AC935}"/>
              </a:ext>
            </a:extLst>
          </p:cNvPr>
          <p:cNvSpPr txBox="1"/>
          <p:nvPr/>
        </p:nvSpPr>
        <p:spPr>
          <a:xfrm>
            <a:off x="0" y="5188379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4986B7-C420-03C6-B333-2F707160D696}"/>
              </a:ext>
            </a:extLst>
          </p:cNvPr>
          <p:cNvSpPr txBox="1"/>
          <p:nvPr/>
        </p:nvSpPr>
        <p:spPr>
          <a:xfrm>
            <a:off x="5283796" y="4826675"/>
            <a:ext cx="69127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adapter1;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(adapter1);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adapter2;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(adapter2);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859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Применимость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Клиент отделяется от адаптированного интерфейса</a:t>
            </a:r>
          </a:p>
          <a:p>
            <a:pPr lvl="1"/>
            <a:r>
              <a:rPr lang="ru-RU" dirty="0"/>
              <a:t>Работа с адаптируемым интерфейсом инкапсулирована в адаптере</a:t>
            </a:r>
          </a:p>
          <a:p>
            <a:r>
              <a:rPr lang="ru-RU" dirty="0"/>
              <a:t>Изменения адаптируемого интерфейса не потребуют модификации клиента</a:t>
            </a:r>
          </a:p>
        </p:txBody>
      </p:sp>
    </p:spTree>
    <p:extLst>
      <p:ext uri="{BB962C8B-B14F-4D97-AF65-F5344CB8AC3E}">
        <p14:creationId xmlns:p14="http://schemas.microsoft.com/office/powerpoint/2010/main" val="55228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59DD-8504-3096-F9A2-EF4EEA7A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Адаптеры вокруг нас</a:t>
            </a:r>
            <a:endParaRPr lang="en-US" dirty="0"/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0DCA1C05-D767-A38F-962E-7E2052217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637055" y="4195228"/>
            <a:ext cx="2122616" cy="1562015"/>
          </a:xfrm>
          <a:prstGeom prst="rect">
            <a:avLst/>
          </a:prstGeom>
        </p:spPr>
      </p:pic>
      <p:pic>
        <p:nvPicPr>
          <p:cNvPr id="5" name="Рисунок 3">
            <a:extLst>
              <a:ext uri="{FF2B5EF4-FFF2-40B4-BE49-F238E27FC236}">
                <a16:creationId xmlns:a16="http://schemas.microsoft.com/office/drawing/2014/main" id="{8AB4959C-81CF-E38C-5427-10360A26C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2068585"/>
            <a:ext cx="2483768" cy="1320667"/>
          </a:xfrm>
          <a:prstGeom prst="rect">
            <a:avLst/>
          </a:prstGeom>
        </p:spPr>
      </p:pic>
      <p:pic>
        <p:nvPicPr>
          <p:cNvPr id="6" name="Рисунок 4">
            <a:extLst>
              <a:ext uri="{FF2B5EF4-FFF2-40B4-BE49-F238E27FC236}">
                <a16:creationId xmlns:a16="http://schemas.microsoft.com/office/drawing/2014/main" id="{719C7C5E-3C86-D740-7092-DAA2AE5EA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046" y="1866808"/>
            <a:ext cx="1535625" cy="15224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9455F-67C6-F3D6-6480-D351C9FDE8F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49" r="50000"/>
          <a:stretch/>
        </p:blipFill>
        <p:spPr>
          <a:xfrm>
            <a:off x="838200" y="4307058"/>
            <a:ext cx="1613483" cy="16344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AD53E4-FF99-ADB6-25DB-32D9DF70D42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773"/>
          <a:stretch/>
        </p:blipFill>
        <p:spPr>
          <a:xfrm>
            <a:off x="838200" y="1842686"/>
            <a:ext cx="1611222" cy="1586314"/>
          </a:xfrm>
          <a:prstGeom prst="rect">
            <a:avLst/>
          </a:prstGeom>
        </p:spPr>
      </p:pic>
      <p:pic>
        <p:nvPicPr>
          <p:cNvPr id="9" name="Рисунок 3">
            <a:extLst>
              <a:ext uri="{FF2B5EF4-FFF2-40B4-BE49-F238E27FC236}">
                <a16:creationId xmlns:a16="http://schemas.microsoft.com/office/drawing/2014/main" id="{7B5662AB-C3E2-13A9-5F1C-07EBC486C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672" y="4437112"/>
            <a:ext cx="2483768" cy="1320667"/>
          </a:xfrm>
          <a:prstGeom prst="rect">
            <a:avLst/>
          </a:prstGeom>
        </p:spPr>
      </p:pic>
      <p:pic>
        <p:nvPicPr>
          <p:cNvPr id="12" name="Рисунок 4">
            <a:extLst>
              <a:ext uri="{FF2B5EF4-FFF2-40B4-BE49-F238E27FC236}">
                <a16:creationId xmlns:a16="http://schemas.microsoft.com/office/drawing/2014/main" id="{47438D87-9CC2-4DF7-737D-E55D0F7C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7619" y="4267310"/>
            <a:ext cx="1535625" cy="1522444"/>
          </a:xfrm>
          <a:prstGeom prst="rect">
            <a:avLst/>
          </a:prstGeom>
        </p:spPr>
      </p:pic>
      <p:sp>
        <p:nvSpPr>
          <p:cNvPr id="13" name="Plus Sign 12">
            <a:extLst>
              <a:ext uri="{FF2B5EF4-FFF2-40B4-BE49-F238E27FC236}">
                <a16:creationId xmlns:a16="http://schemas.microsoft.com/office/drawing/2014/main" id="{7D62F66D-204C-65CC-AE87-78F6099D4B0E}"/>
              </a:ext>
            </a:extLst>
          </p:cNvPr>
          <p:cNvSpPr/>
          <p:nvPr/>
        </p:nvSpPr>
        <p:spPr>
          <a:xfrm>
            <a:off x="5627440" y="4613388"/>
            <a:ext cx="952688" cy="952688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97FD0C0-A3EF-B8D6-040E-32B52AB4906E}"/>
              </a:ext>
            </a:extLst>
          </p:cNvPr>
          <p:cNvSpPr/>
          <p:nvPr/>
        </p:nvSpPr>
        <p:spPr>
          <a:xfrm>
            <a:off x="5948026" y="2404882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12624DF-6F72-8E0F-DE66-DC070165A44F}"/>
              </a:ext>
            </a:extLst>
          </p:cNvPr>
          <p:cNvSpPr/>
          <p:nvPr/>
        </p:nvSpPr>
        <p:spPr>
          <a:xfrm>
            <a:off x="9106804" y="4760514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использования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Адаптеры, инкапсулирующие доступ к различным базам данных</a:t>
            </a:r>
          </a:p>
          <a:p>
            <a:r>
              <a:rPr lang="ru-RU" dirty="0"/>
              <a:t>Адаптеры к графическим </a:t>
            </a:r>
            <a:r>
              <a:rPr lang="en-US" dirty="0"/>
              <a:t>API</a:t>
            </a:r>
            <a:endParaRPr lang="ru-RU" dirty="0"/>
          </a:p>
          <a:p>
            <a:r>
              <a:rPr lang="ru-RU" dirty="0"/>
              <a:t>Адаптеры для доступа к данным в стандартизованных элементах управления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58272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 – элемент управления «список»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61036"/>
            <a:ext cx="2376264" cy="288563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776" y="2261036"/>
            <a:ext cx="2860011" cy="209938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2261036"/>
            <a:ext cx="3486030" cy="346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57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задачи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Разработать компонент «Список», способный отображать данные произвольного рода в виде списка</a:t>
            </a:r>
          </a:p>
          <a:p>
            <a:pPr lvl="1"/>
            <a:r>
              <a:rPr lang="ru-RU" dirty="0"/>
              <a:t>Текст</a:t>
            </a:r>
          </a:p>
          <a:p>
            <a:pPr lvl="1"/>
            <a:r>
              <a:rPr lang="ru-RU" dirty="0"/>
              <a:t>Список пользователей</a:t>
            </a:r>
          </a:p>
          <a:p>
            <a:pPr lvl="1"/>
            <a:r>
              <a:rPr lang="ru-RU" dirty="0"/>
              <a:t>Список писем</a:t>
            </a:r>
          </a:p>
          <a:p>
            <a:r>
              <a:rPr lang="ru-RU" dirty="0"/>
              <a:t>Клиенты должны иметь возможность гибко настраивать внешний вид элементов</a:t>
            </a:r>
            <a:endParaRPr lang="en-US" dirty="0"/>
          </a:p>
          <a:p>
            <a:pPr lvl="1"/>
            <a:r>
              <a:rPr lang="ru-RU" dirty="0"/>
              <a:t>Заранее неизвестно, как именно</a:t>
            </a:r>
          </a:p>
        </p:txBody>
      </p:sp>
    </p:spTree>
    <p:extLst>
      <p:ext uri="{BB962C8B-B14F-4D97-AF65-F5344CB8AC3E}">
        <p14:creationId xmlns:p14="http://schemas.microsoft.com/office/powerpoint/2010/main" val="258211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Разработать </a:t>
            </a:r>
            <a:r>
              <a:rPr lang="en-US" dirty="0"/>
              <a:t>N </a:t>
            </a:r>
            <a:r>
              <a:rPr lang="ru-RU" dirty="0"/>
              <a:t>классов списков</a:t>
            </a:r>
            <a:endParaRPr lang="en-US" dirty="0"/>
          </a:p>
          <a:p>
            <a:pPr lvl="1"/>
            <a:r>
              <a:rPr lang="ru-RU" dirty="0"/>
              <a:t>Дублирование кода</a:t>
            </a:r>
          </a:p>
          <a:p>
            <a:r>
              <a:rPr lang="ru-RU" dirty="0"/>
              <a:t>Сделать мега-класс списка, позволяющим настраивать внешний вид элементов</a:t>
            </a:r>
          </a:p>
          <a:p>
            <a:pPr lvl="1"/>
            <a:r>
              <a:rPr lang="ru-RU" dirty="0"/>
              <a:t>Как быть с нестандартным внешним видом</a:t>
            </a:r>
            <a:r>
              <a:rPr lang="en-US" dirty="0"/>
              <a:t>?</a:t>
            </a:r>
          </a:p>
          <a:p>
            <a:r>
              <a:rPr lang="ru-RU" dirty="0"/>
              <a:t>Список отображает массив визуальных элементов, передаваемых извне</a:t>
            </a:r>
          </a:p>
          <a:p>
            <a:pPr lvl="1"/>
            <a:r>
              <a:rPr lang="ru-RU" dirty="0"/>
              <a:t>Подходит лишь для небольших списков</a:t>
            </a:r>
          </a:p>
          <a:p>
            <a:r>
              <a:rPr lang="ru-RU" dirty="0"/>
              <a:t>Передавать списку адаптер для динамического создания элементов списка</a:t>
            </a:r>
          </a:p>
        </p:txBody>
      </p:sp>
    </p:spTree>
    <p:extLst>
      <p:ext uri="{BB962C8B-B14F-4D97-AF65-F5344CB8AC3E}">
        <p14:creationId xmlns:p14="http://schemas.microsoft.com/office/powerpoint/2010/main" val="28426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Передавать массив </a:t>
            </a:r>
            <a:r>
              <a:rPr lang="en-US" dirty="0" err="1"/>
              <a:t>IListItemView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5971C7-396D-453E-9FF6-A4DF6BF90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772816"/>
            <a:ext cx="7236296" cy="4827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4B1361-F11C-44D4-9C5E-03376B617A92}"/>
              </a:ext>
            </a:extLst>
          </p:cNvPr>
          <p:cNvSpPr txBox="1"/>
          <p:nvPr/>
        </p:nvSpPr>
        <p:spPr>
          <a:xfrm>
            <a:off x="8472264" y="5589240"/>
            <a:ext cx="238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Покритикуйте его</a:t>
            </a:r>
          </a:p>
        </p:txBody>
      </p:sp>
    </p:spTree>
    <p:extLst>
      <p:ext uri="{BB962C8B-B14F-4D97-AF65-F5344CB8AC3E}">
        <p14:creationId xmlns:p14="http://schemas.microsoft.com/office/powerpoint/2010/main" val="1679826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734" y="683400"/>
            <a:ext cx="8732532" cy="5491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5487" y="4820072"/>
            <a:ext cx="4071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Конкретные реализации элементов списка</a:t>
            </a:r>
          </a:p>
        </p:txBody>
      </p:sp>
      <p:grpSp>
        <p:nvGrpSpPr>
          <p:cNvPr id="26" name="Группа 25"/>
          <p:cNvGrpSpPr/>
          <p:nvPr/>
        </p:nvGrpSpPr>
        <p:grpSpPr>
          <a:xfrm>
            <a:off x="1055440" y="3564125"/>
            <a:ext cx="2620939" cy="778471"/>
            <a:chOff x="-468560" y="3564125"/>
            <a:chExt cx="2620939" cy="778471"/>
          </a:xfrm>
        </p:grpSpPr>
        <p:sp>
          <p:nvSpPr>
            <p:cNvPr id="7" name="TextBox 6"/>
            <p:cNvSpPr txBox="1"/>
            <p:nvPr/>
          </p:nvSpPr>
          <p:spPr>
            <a:xfrm>
              <a:off x="-468560" y="3564125"/>
              <a:ext cx="26209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Адаптирует доступ списка к базе пользователей</a:t>
              </a:r>
            </a:p>
          </p:txBody>
        </p:sp>
        <p:sp>
          <p:nvSpPr>
            <p:cNvPr id="14" name="Полилиния 13"/>
            <p:cNvSpPr/>
            <p:nvPr/>
          </p:nvSpPr>
          <p:spPr>
            <a:xfrm>
              <a:off x="992181" y="4181894"/>
              <a:ext cx="800100" cy="160702"/>
            </a:xfrm>
            <a:custGeom>
              <a:avLst/>
              <a:gdLst>
                <a:gd name="connsiteX0" fmla="*/ 0 w 800100"/>
                <a:gd name="connsiteY0" fmla="*/ 0 h 160702"/>
                <a:gd name="connsiteX1" fmla="*/ 431800 w 800100"/>
                <a:gd name="connsiteY1" fmla="*/ 152400 h 160702"/>
                <a:gd name="connsiteX2" fmla="*/ 800100 w 800100"/>
                <a:gd name="connsiteY2" fmla="*/ 127000 h 16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0100" h="160702">
                  <a:moveTo>
                    <a:pt x="0" y="0"/>
                  </a:moveTo>
                  <a:cubicBezTo>
                    <a:pt x="149225" y="65616"/>
                    <a:pt x="298450" y="131233"/>
                    <a:pt x="431800" y="152400"/>
                  </a:cubicBezTo>
                  <a:cubicBezTo>
                    <a:pt x="565150" y="173567"/>
                    <a:pt x="682625" y="150283"/>
                    <a:pt x="800100" y="1270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23"/>
          <p:cNvGrpSpPr/>
          <p:nvPr/>
        </p:nvGrpSpPr>
        <p:grpSpPr>
          <a:xfrm>
            <a:off x="3842496" y="54551"/>
            <a:ext cx="3503358" cy="916277"/>
            <a:chOff x="2318496" y="54550"/>
            <a:chExt cx="3503358" cy="916277"/>
          </a:xfrm>
        </p:grpSpPr>
        <p:sp>
          <p:nvSpPr>
            <p:cNvPr id="5" name="TextBox 4"/>
            <p:cNvSpPr txBox="1"/>
            <p:nvPr/>
          </p:nvSpPr>
          <p:spPr>
            <a:xfrm>
              <a:off x="2318496" y="54550"/>
              <a:ext cx="35033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Целевой интерфейс. Предоставляет доступ к элементам списка</a:t>
              </a:r>
            </a:p>
          </p:txBody>
        </p:sp>
        <p:sp>
          <p:nvSpPr>
            <p:cNvPr id="15" name="Полилиния 14"/>
            <p:cNvSpPr/>
            <p:nvPr/>
          </p:nvSpPr>
          <p:spPr>
            <a:xfrm>
              <a:off x="4860032" y="551727"/>
              <a:ext cx="25767" cy="419100"/>
            </a:xfrm>
            <a:custGeom>
              <a:avLst/>
              <a:gdLst>
                <a:gd name="connsiteX0" fmla="*/ 0 w 25767"/>
                <a:gd name="connsiteY0" fmla="*/ 0 h 419100"/>
                <a:gd name="connsiteX1" fmla="*/ 25400 w 25767"/>
                <a:gd name="connsiteY1" fmla="*/ 241300 h 419100"/>
                <a:gd name="connsiteX2" fmla="*/ 12700 w 25767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67" h="419100">
                  <a:moveTo>
                    <a:pt x="0" y="0"/>
                  </a:moveTo>
                  <a:cubicBezTo>
                    <a:pt x="11641" y="85725"/>
                    <a:pt x="23283" y="171450"/>
                    <a:pt x="25400" y="241300"/>
                  </a:cubicBezTo>
                  <a:cubicBezTo>
                    <a:pt x="27517" y="311150"/>
                    <a:pt x="20108" y="365125"/>
                    <a:pt x="1270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8346072" y="107366"/>
            <a:ext cx="3503357" cy="1288950"/>
            <a:chOff x="6822072" y="107365"/>
            <a:chExt cx="3503357" cy="1288950"/>
          </a:xfrm>
        </p:grpSpPr>
        <p:sp>
          <p:nvSpPr>
            <p:cNvPr id="11" name="TextBox 10"/>
            <p:cNvSpPr txBox="1"/>
            <p:nvPr/>
          </p:nvSpPr>
          <p:spPr>
            <a:xfrm>
              <a:off x="6822072" y="107365"/>
              <a:ext cx="35033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Интерфейс, который должны реализовывать все элементы списка</a:t>
              </a:r>
            </a:p>
          </p:txBody>
        </p:sp>
        <p:sp>
          <p:nvSpPr>
            <p:cNvPr id="17" name="Полилиния 16"/>
            <p:cNvSpPr/>
            <p:nvPr/>
          </p:nvSpPr>
          <p:spPr>
            <a:xfrm>
              <a:off x="7550095" y="735915"/>
              <a:ext cx="901700" cy="660400"/>
            </a:xfrm>
            <a:custGeom>
              <a:avLst/>
              <a:gdLst>
                <a:gd name="connsiteX0" fmla="*/ 901700 w 901700"/>
                <a:gd name="connsiteY0" fmla="*/ 0 h 660400"/>
                <a:gd name="connsiteX1" fmla="*/ 431800 w 901700"/>
                <a:gd name="connsiteY1" fmla="*/ 469900 h 660400"/>
                <a:gd name="connsiteX2" fmla="*/ 0 w 901700"/>
                <a:gd name="connsiteY2" fmla="*/ 66040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1700" h="660400">
                  <a:moveTo>
                    <a:pt x="901700" y="0"/>
                  </a:moveTo>
                  <a:cubicBezTo>
                    <a:pt x="741891" y="179916"/>
                    <a:pt x="582083" y="359833"/>
                    <a:pt x="431800" y="469900"/>
                  </a:cubicBezTo>
                  <a:cubicBezTo>
                    <a:pt x="281517" y="579967"/>
                    <a:pt x="140758" y="620183"/>
                    <a:pt x="0" y="6604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3" name="Группа 22"/>
          <p:cNvGrpSpPr/>
          <p:nvPr/>
        </p:nvGrpSpPr>
        <p:grpSpPr>
          <a:xfrm>
            <a:off x="804931" y="887631"/>
            <a:ext cx="3628540" cy="1301514"/>
            <a:chOff x="-719070" y="887630"/>
            <a:chExt cx="3628540" cy="1301514"/>
          </a:xfrm>
        </p:grpSpPr>
        <p:sp>
          <p:nvSpPr>
            <p:cNvPr id="6" name="TextBox 5"/>
            <p:cNvSpPr txBox="1"/>
            <p:nvPr/>
          </p:nvSpPr>
          <p:spPr>
            <a:xfrm>
              <a:off x="-719070" y="936831"/>
              <a:ext cx="282254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Список использует  интерфейс </a:t>
              </a:r>
              <a:r>
                <a:rPr lang="en-US" sz="1400" dirty="0" err="1"/>
                <a:t>IListViewDataSource</a:t>
              </a:r>
              <a:r>
                <a:rPr lang="ru-RU" sz="1400" dirty="0"/>
                <a:t> для получения элементов</a:t>
              </a:r>
            </a:p>
          </p:txBody>
        </p:sp>
        <p:sp>
          <p:nvSpPr>
            <p:cNvPr id="18" name="Полилиния 17"/>
            <p:cNvSpPr/>
            <p:nvPr/>
          </p:nvSpPr>
          <p:spPr>
            <a:xfrm>
              <a:off x="611560" y="1770044"/>
              <a:ext cx="139700" cy="419100"/>
            </a:xfrm>
            <a:custGeom>
              <a:avLst/>
              <a:gdLst>
                <a:gd name="connsiteX0" fmla="*/ 139700 w 139700"/>
                <a:gd name="connsiteY0" fmla="*/ 0 h 419100"/>
                <a:gd name="connsiteX1" fmla="*/ 38100 w 139700"/>
                <a:gd name="connsiteY1" fmla="*/ 190500 h 419100"/>
                <a:gd name="connsiteX2" fmla="*/ 0 w 1397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00" h="419100">
                  <a:moveTo>
                    <a:pt x="139700" y="0"/>
                  </a:moveTo>
                  <a:cubicBezTo>
                    <a:pt x="100541" y="60325"/>
                    <a:pt x="61383" y="120650"/>
                    <a:pt x="38100" y="190500"/>
                  </a:cubicBezTo>
                  <a:cubicBezTo>
                    <a:pt x="14817" y="260350"/>
                    <a:pt x="7408" y="339725"/>
                    <a:pt x="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олилиния 19"/>
            <p:cNvSpPr/>
            <p:nvPr/>
          </p:nvSpPr>
          <p:spPr>
            <a:xfrm>
              <a:off x="1893470" y="887630"/>
              <a:ext cx="1016000" cy="166395"/>
            </a:xfrm>
            <a:custGeom>
              <a:avLst/>
              <a:gdLst>
                <a:gd name="connsiteX0" fmla="*/ 0 w 1016000"/>
                <a:gd name="connsiteY0" fmla="*/ 166395 h 166395"/>
                <a:gd name="connsiteX1" fmla="*/ 457200 w 1016000"/>
                <a:gd name="connsiteY1" fmla="*/ 1295 h 166395"/>
                <a:gd name="connsiteX2" fmla="*/ 1016000 w 1016000"/>
                <a:gd name="connsiteY2" fmla="*/ 102895 h 16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0" h="166395">
                  <a:moveTo>
                    <a:pt x="0" y="166395"/>
                  </a:moveTo>
                  <a:cubicBezTo>
                    <a:pt x="143933" y="89136"/>
                    <a:pt x="287867" y="11878"/>
                    <a:pt x="457200" y="1295"/>
                  </a:cubicBezTo>
                  <a:cubicBezTo>
                    <a:pt x="626533" y="-9288"/>
                    <a:pt x="821266" y="46803"/>
                    <a:pt x="1016000" y="102895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7" name="Группа 26"/>
          <p:cNvGrpSpPr/>
          <p:nvPr/>
        </p:nvGrpSpPr>
        <p:grpSpPr>
          <a:xfrm>
            <a:off x="2423592" y="6045200"/>
            <a:ext cx="2643724" cy="630274"/>
            <a:chOff x="899592" y="6045200"/>
            <a:chExt cx="2643724" cy="630274"/>
          </a:xfrm>
        </p:grpSpPr>
        <p:sp>
          <p:nvSpPr>
            <p:cNvPr id="9" name="TextBox 8"/>
            <p:cNvSpPr txBox="1"/>
            <p:nvPr/>
          </p:nvSpPr>
          <p:spPr>
            <a:xfrm>
              <a:off x="899592" y="6367697"/>
              <a:ext cx="26437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Адаптируемый интерфейс</a:t>
              </a:r>
            </a:p>
          </p:txBody>
        </p:sp>
        <p:sp>
          <p:nvSpPr>
            <p:cNvPr id="22" name="Полилиния 21"/>
            <p:cNvSpPr/>
            <p:nvPr/>
          </p:nvSpPr>
          <p:spPr>
            <a:xfrm>
              <a:off x="1549400" y="6045200"/>
              <a:ext cx="177800" cy="355600"/>
            </a:xfrm>
            <a:custGeom>
              <a:avLst/>
              <a:gdLst>
                <a:gd name="connsiteX0" fmla="*/ 177800 w 177800"/>
                <a:gd name="connsiteY0" fmla="*/ 355600 h 355600"/>
                <a:gd name="connsiteX1" fmla="*/ 50800 w 177800"/>
                <a:gd name="connsiteY1" fmla="*/ 190500 h 355600"/>
                <a:gd name="connsiteX2" fmla="*/ 0 w 177800"/>
                <a:gd name="connsiteY2" fmla="*/ 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800" h="355600">
                  <a:moveTo>
                    <a:pt x="177800" y="355600"/>
                  </a:moveTo>
                  <a:cubicBezTo>
                    <a:pt x="129116" y="302683"/>
                    <a:pt x="80433" y="249767"/>
                    <a:pt x="50800" y="190500"/>
                  </a:cubicBezTo>
                  <a:cubicBezTo>
                    <a:pt x="21167" y="131233"/>
                    <a:pt x="10583" y="65616"/>
                    <a:pt x="0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Freeform 1"/>
          <p:cNvSpPr/>
          <p:nvPr/>
        </p:nvSpPr>
        <p:spPr>
          <a:xfrm>
            <a:off x="1631004" y="2398837"/>
            <a:ext cx="8745166" cy="1008344"/>
          </a:xfrm>
          <a:custGeom>
            <a:avLst/>
            <a:gdLst>
              <a:gd name="connsiteX0" fmla="*/ 0 w 8745166"/>
              <a:gd name="connsiteY0" fmla="*/ 996116 h 1008344"/>
              <a:gd name="connsiteX1" fmla="*/ 1099226 w 8745166"/>
              <a:gd name="connsiteY1" fmla="*/ 976661 h 1008344"/>
              <a:gd name="connsiteX2" fmla="*/ 3112851 w 8745166"/>
              <a:gd name="connsiteY2" fmla="*/ 723742 h 1008344"/>
              <a:gd name="connsiteX3" fmla="*/ 4367719 w 8745166"/>
              <a:gd name="connsiteY3" fmla="*/ 159537 h 1008344"/>
              <a:gd name="connsiteX4" fmla="*/ 6449439 w 8745166"/>
              <a:gd name="connsiteY4" fmla="*/ 3895 h 1008344"/>
              <a:gd name="connsiteX5" fmla="*/ 8745166 w 8745166"/>
              <a:gd name="connsiteY5" fmla="*/ 62261 h 10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45166" h="1008344">
                <a:moveTo>
                  <a:pt x="0" y="996116"/>
                </a:moveTo>
                <a:cubicBezTo>
                  <a:pt x="290209" y="1009086"/>
                  <a:pt x="580418" y="1022057"/>
                  <a:pt x="1099226" y="976661"/>
                </a:cubicBezTo>
                <a:cubicBezTo>
                  <a:pt x="1618034" y="931265"/>
                  <a:pt x="2568102" y="859929"/>
                  <a:pt x="3112851" y="723742"/>
                </a:cubicBezTo>
                <a:cubicBezTo>
                  <a:pt x="3657600" y="587555"/>
                  <a:pt x="3811621" y="279511"/>
                  <a:pt x="4367719" y="159537"/>
                </a:cubicBezTo>
                <a:cubicBezTo>
                  <a:pt x="4923817" y="39563"/>
                  <a:pt x="5719865" y="20108"/>
                  <a:pt x="6449439" y="3895"/>
                </a:cubicBezTo>
                <a:cubicBezTo>
                  <a:pt x="7179013" y="-12318"/>
                  <a:pt x="7962089" y="24971"/>
                  <a:pt x="8745166" y="6226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14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решения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ru-RU" dirty="0"/>
              <a:t> использует интерфейс </a:t>
            </a:r>
            <a:r>
              <a:rPr lang="en-US" dirty="0" err="1"/>
              <a:t>IListViewDataSource</a:t>
            </a:r>
            <a:endParaRPr lang="ru-RU" dirty="0"/>
          </a:p>
          <a:p>
            <a:pPr lvl="1"/>
            <a:r>
              <a:rPr lang="ru-RU" dirty="0"/>
              <a:t>Узнать количество элементов в списке</a:t>
            </a:r>
          </a:p>
          <a:p>
            <a:pPr lvl="1"/>
            <a:r>
              <a:rPr lang="ru-RU" dirty="0"/>
              <a:t>Создание визуального элемента списка по его индексу, когда в нем возникнет необходимость</a:t>
            </a:r>
            <a:endParaRPr lang="en-US" dirty="0"/>
          </a:p>
          <a:p>
            <a:r>
              <a:rPr lang="ru-RU" dirty="0"/>
              <a:t>Адаптер</a:t>
            </a:r>
            <a:r>
              <a:rPr lang="en-US" dirty="0"/>
              <a:t> </a:t>
            </a:r>
            <a:r>
              <a:rPr lang="en-US" dirty="0" err="1"/>
              <a:t>UserListViewDataSource</a:t>
            </a:r>
            <a:r>
              <a:rPr lang="ru-RU" dirty="0"/>
              <a:t> создает</a:t>
            </a:r>
            <a:r>
              <a:rPr lang="en-US" dirty="0"/>
              <a:t> </a:t>
            </a:r>
            <a:r>
              <a:rPr lang="ru-RU" dirty="0"/>
              <a:t>экземпляры </a:t>
            </a:r>
            <a:r>
              <a:rPr lang="en-US" dirty="0" err="1"/>
              <a:t>UserListItemView</a:t>
            </a:r>
            <a:r>
              <a:rPr lang="ru-RU" dirty="0"/>
              <a:t>, адаптируя доступ к базе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198469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Объем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Сложность реализации адаптера пропорциональна размеру целевого интерфейса</a:t>
            </a:r>
          </a:p>
          <a:p>
            <a:pPr lvl="1"/>
            <a:r>
              <a:rPr lang="ru-RU" dirty="0"/>
              <a:t>Альтернатива – переписывать код клиентов</a:t>
            </a:r>
          </a:p>
        </p:txBody>
      </p:sp>
    </p:spTree>
    <p:extLst>
      <p:ext uri="{BB962C8B-B14F-4D97-AF65-F5344CB8AC3E}">
        <p14:creationId xmlns:p14="http://schemas.microsoft.com/office/powerpoint/2010/main" val="2169118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Препятствия использованию адаптеров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Зависимость клиента от конкретных классов</a:t>
            </a:r>
          </a:p>
          <a:p>
            <a:pPr lvl="1"/>
            <a:r>
              <a:rPr lang="ru-RU" dirty="0"/>
              <a:t>Адаптер легче внедрить в код, зависящий от интерфейсов</a:t>
            </a:r>
          </a:p>
          <a:p>
            <a:r>
              <a:rPr lang="ru-RU" dirty="0"/>
              <a:t>Замаскированные зависимости от конкретных классов</a:t>
            </a:r>
          </a:p>
          <a:p>
            <a:pPr lvl="1"/>
            <a:r>
              <a:rPr lang="ru-RU" dirty="0"/>
              <a:t>Код внешне зависит от интерфейсов, но внутри использует приведение типа вниз по иерархии</a:t>
            </a:r>
          </a:p>
        </p:txBody>
      </p:sp>
    </p:spTree>
    <p:extLst>
      <p:ext uri="{BB962C8B-B14F-4D97-AF65-F5344CB8AC3E}">
        <p14:creationId xmlns:p14="http://schemas.microsoft.com/office/powerpoint/2010/main" val="68850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Декоратор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Не изменяет интерфейс, но добавляет новые обязанности</a:t>
            </a:r>
          </a:p>
          <a:p>
            <a:r>
              <a:rPr lang="ru-RU" dirty="0"/>
              <a:t>Код клиентов не изменяется при добавлении поведения в систему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Преобразовывает один интерфейс к другому</a:t>
            </a:r>
          </a:p>
          <a:p>
            <a:r>
              <a:rPr lang="ru-RU" dirty="0"/>
              <a:t>Код клиентов не изменяется при смене интерфейса адаптируемого класса</a:t>
            </a:r>
          </a:p>
        </p:txBody>
      </p:sp>
    </p:spTree>
    <p:extLst>
      <p:ext uri="{BB962C8B-B14F-4D97-AF65-F5344CB8AC3E}">
        <p14:creationId xmlns:p14="http://schemas.microsoft.com/office/powerpoint/2010/main" val="83926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Ты помнишь, как все начиналось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6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Прямоугольник 5"/>
          <p:cNvSpPr/>
          <p:nvPr/>
        </p:nvSpPr>
        <p:spPr>
          <a:xfrm>
            <a:off x="6816081" y="2416035"/>
            <a:ext cx="2311549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418712 w 2310536"/>
              <a:gd name="connsiteY7" fmla="*/ 727337 h 2304256"/>
              <a:gd name="connsiteX8" fmla="*/ 6925 w 2310536"/>
              <a:gd name="connsiteY8" fmla="*/ 554300 h 2304256"/>
              <a:gd name="connsiteX9" fmla="*/ 6280 w 2310536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2794 w 2307050"/>
              <a:gd name="connsiteY0" fmla="*/ 0 h 2304256"/>
              <a:gd name="connsiteX1" fmla="*/ 2307050 w 2307050"/>
              <a:gd name="connsiteY1" fmla="*/ 0 h 2304256"/>
              <a:gd name="connsiteX2" fmla="*/ 2307050 w 2307050"/>
              <a:gd name="connsiteY2" fmla="*/ 2304256 h 2304256"/>
              <a:gd name="connsiteX3" fmla="*/ 2794 w 2307050"/>
              <a:gd name="connsiteY3" fmla="*/ 2304256 h 2304256"/>
              <a:gd name="connsiteX4" fmla="*/ 12171 w 2307050"/>
              <a:gd name="connsiteY4" fmla="*/ 1680632 h 2304256"/>
              <a:gd name="connsiteX5" fmla="*/ 434276 w 2307050"/>
              <a:gd name="connsiteY5" fmla="*/ 1540137 h 2304256"/>
              <a:gd name="connsiteX6" fmla="*/ 613834 w 2307050"/>
              <a:gd name="connsiteY6" fmla="*/ 1149613 h 2304256"/>
              <a:gd name="connsiteX7" fmla="*/ 3439 w 2307050"/>
              <a:gd name="connsiteY7" fmla="*/ 554300 h 2304256"/>
              <a:gd name="connsiteX8" fmla="*/ 2794 w 2307050"/>
              <a:gd name="connsiteY8" fmla="*/ 0 h 2304256"/>
              <a:gd name="connsiteX0" fmla="*/ 12110 w 2316366"/>
              <a:gd name="connsiteY0" fmla="*/ 0 h 2304256"/>
              <a:gd name="connsiteX1" fmla="*/ 2316366 w 2316366"/>
              <a:gd name="connsiteY1" fmla="*/ 0 h 2304256"/>
              <a:gd name="connsiteX2" fmla="*/ 2316366 w 2316366"/>
              <a:gd name="connsiteY2" fmla="*/ 2304256 h 2304256"/>
              <a:gd name="connsiteX3" fmla="*/ 12110 w 2316366"/>
              <a:gd name="connsiteY3" fmla="*/ 2304256 h 2304256"/>
              <a:gd name="connsiteX4" fmla="*/ 55 w 2316366"/>
              <a:gd name="connsiteY4" fmla="*/ 1683014 h 2304256"/>
              <a:gd name="connsiteX5" fmla="*/ 443592 w 2316366"/>
              <a:gd name="connsiteY5" fmla="*/ 1540137 h 2304256"/>
              <a:gd name="connsiteX6" fmla="*/ 623150 w 2316366"/>
              <a:gd name="connsiteY6" fmla="*/ 1149613 h 2304256"/>
              <a:gd name="connsiteX7" fmla="*/ 12755 w 2316366"/>
              <a:gd name="connsiteY7" fmla="*/ 554300 h 2304256"/>
              <a:gd name="connsiteX8" fmla="*/ 12110 w 2316366"/>
              <a:gd name="connsiteY8" fmla="*/ 0 h 2304256"/>
              <a:gd name="connsiteX0" fmla="*/ 7779 w 2312035"/>
              <a:gd name="connsiteY0" fmla="*/ 0 h 2304256"/>
              <a:gd name="connsiteX1" fmla="*/ 2312035 w 2312035"/>
              <a:gd name="connsiteY1" fmla="*/ 0 h 2304256"/>
              <a:gd name="connsiteX2" fmla="*/ 2312035 w 2312035"/>
              <a:gd name="connsiteY2" fmla="*/ 2304256 h 2304256"/>
              <a:gd name="connsiteX3" fmla="*/ 7779 w 2312035"/>
              <a:gd name="connsiteY3" fmla="*/ 2304256 h 2304256"/>
              <a:gd name="connsiteX4" fmla="*/ 486 w 2312035"/>
              <a:gd name="connsiteY4" fmla="*/ 1683014 h 2304256"/>
              <a:gd name="connsiteX5" fmla="*/ 439261 w 2312035"/>
              <a:gd name="connsiteY5" fmla="*/ 1540137 h 2304256"/>
              <a:gd name="connsiteX6" fmla="*/ 618819 w 2312035"/>
              <a:gd name="connsiteY6" fmla="*/ 1149613 h 2304256"/>
              <a:gd name="connsiteX7" fmla="*/ 8424 w 2312035"/>
              <a:gd name="connsiteY7" fmla="*/ 554300 h 2304256"/>
              <a:gd name="connsiteX8" fmla="*/ 7779 w 2312035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438775 w 2311549"/>
              <a:gd name="connsiteY5" fmla="*/ 1540137 h 2304256"/>
              <a:gd name="connsiteX6" fmla="*/ 618333 w 2311549"/>
              <a:gd name="connsiteY6" fmla="*/ 1149613 h 2304256"/>
              <a:gd name="connsiteX7" fmla="*/ 7938 w 2311549"/>
              <a:gd name="connsiteY7" fmla="*/ 554300 h 2304256"/>
              <a:gd name="connsiteX8" fmla="*/ 7293 w 2311549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11549" h="2304256">
                <a:moveTo>
                  <a:pt x="7293" y="0"/>
                </a:moveTo>
                <a:lnTo>
                  <a:pt x="2311549" y="0"/>
                </a:lnTo>
                <a:lnTo>
                  <a:pt x="2311549" y="2304256"/>
                </a:lnTo>
                <a:lnTo>
                  <a:pt x="7293" y="2304256"/>
                </a:lnTo>
                <a:cubicBezTo>
                  <a:pt x="-2389" y="2057840"/>
                  <a:pt x="1876" y="2072304"/>
                  <a:pt x="0" y="1683014"/>
                </a:cubicBezTo>
                <a:lnTo>
                  <a:pt x="618333" y="1149613"/>
                </a:lnTo>
                <a:cubicBezTo>
                  <a:pt x="482233" y="1011501"/>
                  <a:pt x="188359" y="718121"/>
                  <a:pt x="7938" y="554300"/>
                </a:cubicBezTo>
                <a:cubicBezTo>
                  <a:pt x="10104" y="369533"/>
                  <a:pt x="5127" y="184767"/>
                  <a:pt x="7293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</p:spTree>
    <p:extLst>
      <p:ext uri="{BB962C8B-B14F-4D97-AF65-F5344CB8AC3E}">
        <p14:creationId xmlns:p14="http://schemas.microsoft.com/office/powerpoint/2010/main" val="59425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4206 0.0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BDB01D1-A915-4401-81C3-BD16ADF7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35936D-4019-4429-BFB6-16CC6C507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857" y="1556792"/>
            <a:ext cx="8378285" cy="51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857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55F5-016F-4376-A70A-19606E417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Пример, подключить клиента к одному из</a:t>
            </a:r>
            <a:r>
              <a:rPr lang="en-US" dirty="0"/>
              <a:t> Text to Speech </a:t>
            </a:r>
            <a:r>
              <a:rPr lang="ru-RU" dirty="0"/>
              <a:t>сервисов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E42182-66EF-49D6-BFBE-E58E9E7904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08920"/>
            <a:ext cx="7884368" cy="209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82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D1210-223D-4B13-AA91-72D5F1DB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6C40E-5FC2-45CA-9B5B-3B6704411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2060848"/>
            <a:ext cx="8748464" cy="45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42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F035-D071-4681-ABD6-9A8B6A5CD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Работа с несколькими</a:t>
            </a:r>
            <a:r>
              <a:rPr lang="en-US" dirty="0"/>
              <a:t> TTS-</a:t>
            </a:r>
            <a:r>
              <a:rPr lang="ru-RU" dirty="0"/>
              <a:t>сервисами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16D9F-4538-4935-891B-FB8A44CDA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3756" y="1714261"/>
            <a:ext cx="8964488" cy="49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126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</a:t>
            </a:r>
            <a:r>
              <a:rPr lang="ru-RU"/>
              <a:t>за внимание</a:t>
            </a:r>
            <a:endParaRPr lang="ru-R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90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 новой версии библиотеки изменился интерфейс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7952" y="4870901"/>
            <a:ext cx="6248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классов отличается от того, для которого был написан код. Система работать не будет!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77952" y="5471254"/>
            <a:ext cx="466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Код внешних классов недоступен для изменения</a:t>
            </a:r>
          </a:p>
        </p:txBody>
      </p:sp>
    </p:spTree>
    <p:extLst>
      <p:ext uri="{BB962C8B-B14F-4D97-AF65-F5344CB8AC3E}">
        <p14:creationId xmlns:p14="http://schemas.microsoft.com/office/powerpoint/2010/main" val="63150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9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– переписать систему!</a:t>
            </a:r>
          </a:p>
        </p:txBody>
      </p:sp>
      <p:sp>
        <p:nvSpPr>
          <p:cNvPr id="5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6" name="Прямоугольник 4"/>
          <p:cNvSpPr/>
          <p:nvPr/>
        </p:nvSpPr>
        <p:spPr>
          <a:xfrm>
            <a:off x="2880418" y="2416035"/>
            <a:ext cx="2828387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229611 w 2828326"/>
              <a:gd name="connsiteY5" fmla="*/ 1672580 h 2304256"/>
              <a:gd name="connsiteX6" fmla="*/ 2232248 w 2828326"/>
              <a:gd name="connsiteY6" fmla="*/ 2304256 h 2304256"/>
              <a:gd name="connsiteX7" fmla="*/ 0 w 2828326"/>
              <a:gd name="connsiteY7" fmla="*/ 2304256 h 2304256"/>
              <a:gd name="connsiteX8" fmla="*/ 0 w 2828326"/>
              <a:gd name="connsiteY8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481448 w 2828326"/>
              <a:gd name="connsiteY5" fmla="*/ 1438415 h 2304256"/>
              <a:gd name="connsiteX6" fmla="*/ 2229611 w 2828326"/>
              <a:gd name="connsiteY6" fmla="*/ 1672580 h 2304256"/>
              <a:gd name="connsiteX7" fmla="*/ 2232248 w 2828326"/>
              <a:gd name="connsiteY7" fmla="*/ 2304256 h 2304256"/>
              <a:gd name="connsiteX8" fmla="*/ 0 w 2828326"/>
              <a:gd name="connsiteY8" fmla="*/ 2304256 h 2304256"/>
              <a:gd name="connsiteX9" fmla="*/ 0 w 282832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30233"/>
              <a:gd name="connsiteY0" fmla="*/ 0 h 2304256"/>
              <a:gd name="connsiteX1" fmla="*/ 2232248 w 2830233"/>
              <a:gd name="connsiteY1" fmla="*/ 0 h 2304256"/>
              <a:gd name="connsiteX2" fmla="*/ 2233240 w 2830233"/>
              <a:gd name="connsiteY2" fmla="*/ 553166 h 2304256"/>
              <a:gd name="connsiteX3" fmla="*/ 2525898 w 2830233"/>
              <a:gd name="connsiteY3" fmla="*/ 835165 h 2304256"/>
              <a:gd name="connsiteX4" fmla="*/ 2828326 w 2830233"/>
              <a:gd name="connsiteY4" fmla="*/ 1148252 h 2304256"/>
              <a:gd name="connsiteX5" fmla="*/ 2633848 w 2830233"/>
              <a:gd name="connsiteY5" fmla="*/ 1520965 h 2304256"/>
              <a:gd name="connsiteX6" fmla="*/ 2229611 w 2830233"/>
              <a:gd name="connsiteY6" fmla="*/ 1672580 h 2304256"/>
              <a:gd name="connsiteX7" fmla="*/ 2232248 w 2830233"/>
              <a:gd name="connsiteY7" fmla="*/ 2304256 h 2304256"/>
              <a:gd name="connsiteX8" fmla="*/ 0 w 2830233"/>
              <a:gd name="connsiteY8" fmla="*/ 2304256 h 2304256"/>
              <a:gd name="connsiteX9" fmla="*/ 0 w 2830233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29611 w 2828334"/>
              <a:gd name="connsiteY6" fmla="*/ 16725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42311 w 2828334"/>
              <a:gd name="connsiteY6" fmla="*/ 17614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9133"/>
              <a:gd name="connsiteY0" fmla="*/ 0 h 2304256"/>
              <a:gd name="connsiteX1" fmla="*/ 2232248 w 2829133"/>
              <a:gd name="connsiteY1" fmla="*/ 0 h 2304256"/>
              <a:gd name="connsiteX2" fmla="*/ 2233240 w 2829133"/>
              <a:gd name="connsiteY2" fmla="*/ 553166 h 2304256"/>
              <a:gd name="connsiteX3" fmla="*/ 2627498 w 2829133"/>
              <a:gd name="connsiteY3" fmla="*/ 720865 h 2304256"/>
              <a:gd name="connsiteX4" fmla="*/ 2828326 w 2829133"/>
              <a:gd name="connsiteY4" fmla="*/ 1148252 h 2304256"/>
              <a:gd name="connsiteX5" fmla="*/ 2678298 w 2829133"/>
              <a:gd name="connsiteY5" fmla="*/ 1533665 h 2304256"/>
              <a:gd name="connsiteX6" fmla="*/ 2242311 w 2829133"/>
              <a:gd name="connsiteY6" fmla="*/ 1761480 h 2304256"/>
              <a:gd name="connsiteX7" fmla="*/ 2232248 w 2829133"/>
              <a:gd name="connsiteY7" fmla="*/ 2304256 h 2304256"/>
              <a:gd name="connsiteX8" fmla="*/ 0 w 2829133"/>
              <a:gd name="connsiteY8" fmla="*/ 2304256 h 2304256"/>
              <a:gd name="connsiteX9" fmla="*/ 0 w 2829133"/>
              <a:gd name="connsiteY9" fmla="*/ 0 h 2304256"/>
              <a:gd name="connsiteX0" fmla="*/ 0 w 2828459"/>
              <a:gd name="connsiteY0" fmla="*/ 0 h 2304256"/>
              <a:gd name="connsiteX1" fmla="*/ 2232248 w 2828459"/>
              <a:gd name="connsiteY1" fmla="*/ 0 h 2304256"/>
              <a:gd name="connsiteX2" fmla="*/ 2233240 w 2828459"/>
              <a:gd name="connsiteY2" fmla="*/ 553166 h 2304256"/>
              <a:gd name="connsiteX3" fmla="*/ 2659248 w 2828459"/>
              <a:gd name="connsiteY3" fmla="*/ 733565 h 2304256"/>
              <a:gd name="connsiteX4" fmla="*/ 2828326 w 2828459"/>
              <a:gd name="connsiteY4" fmla="*/ 1148252 h 2304256"/>
              <a:gd name="connsiteX5" fmla="*/ 2678298 w 2828459"/>
              <a:gd name="connsiteY5" fmla="*/ 1533665 h 2304256"/>
              <a:gd name="connsiteX6" fmla="*/ 2242311 w 2828459"/>
              <a:gd name="connsiteY6" fmla="*/ 1761480 h 2304256"/>
              <a:gd name="connsiteX7" fmla="*/ 2232248 w 2828459"/>
              <a:gd name="connsiteY7" fmla="*/ 2304256 h 2304256"/>
              <a:gd name="connsiteX8" fmla="*/ 0 w 2828459"/>
              <a:gd name="connsiteY8" fmla="*/ 2304256 h 2304256"/>
              <a:gd name="connsiteX9" fmla="*/ 0 w 2828459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32786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8387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cubicBezTo>
                  <a:pt x="2387943" y="558266"/>
                  <a:pt x="2534667" y="602634"/>
                  <a:pt x="2665598" y="733565"/>
                </a:cubicBezTo>
                <a:cubicBezTo>
                  <a:pt x="2796529" y="864496"/>
                  <a:pt x="2826209" y="1014902"/>
                  <a:pt x="2828326" y="1148252"/>
                </a:cubicBezTo>
                <a:cubicBezTo>
                  <a:pt x="2830443" y="1281602"/>
                  <a:pt x="2777555" y="1431460"/>
                  <a:pt x="2678298" y="1533665"/>
                </a:cubicBezTo>
                <a:cubicBezTo>
                  <a:pt x="2579041" y="1635870"/>
                  <a:pt x="2361182" y="1753275"/>
                  <a:pt x="2232786" y="1761480"/>
                </a:cubicBezTo>
                <a:cubicBezTo>
                  <a:pt x="2232607" y="1942405"/>
                  <a:pt x="2232427" y="2123331"/>
                  <a:pt x="2232248" y="2304256"/>
                </a:cubicBez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7849" y="5007625"/>
            <a:ext cx="2894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Может быть слишком трудоемкой задачей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7883" y="5732864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 завтра внешний класс снова изменится и придется снова переписывать</a:t>
            </a:r>
            <a:r>
              <a:rPr lang="en-US" sz="1400" dirty="0"/>
              <a:t>?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95983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Альтернативное решение – использовать адаптер</a:t>
            </a:r>
          </a:p>
        </p:txBody>
      </p:sp>
      <p:sp>
        <p:nvSpPr>
          <p:cNvPr id="3" name="Прямоугольник 5"/>
          <p:cNvSpPr/>
          <p:nvPr/>
        </p:nvSpPr>
        <p:spPr>
          <a:xfrm>
            <a:off x="7094256" y="2443168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4" name="Прямоугольник 4"/>
          <p:cNvSpPr/>
          <p:nvPr/>
        </p:nvSpPr>
        <p:spPr>
          <a:xfrm>
            <a:off x="2781950" y="2438792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5" name="Прямоугольник 7"/>
          <p:cNvSpPr/>
          <p:nvPr/>
        </p:nvSpPr>
        <p:spPr>
          <a:xfrm>
            <a:off x="5447486" y="2438793"/>
            <a:ext cx="1613977" cy="2304255"/>
          </a:xfrm>
          <a:custGeom>
            <a:avLst/>
            <a:gdLst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80120 w 1080120"/>
              <a:gd name="connsiteY2" fmla="*/ 2304255 h 2304255"/>
              <a:gd name="connsiteX3" fmla="*/ 0 w 1080120"/>
              <a:gd name="connsiteY3" fmla="*/ 2304255 h 2304255"/>
              <a:gd name="connsiteX4" fmla="*/ 0 w 1080120"/>
              <a:gd name="connsiteY4" fmla="*/ 0 h 2304255"/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74142 w 1080120"/>
              <a:gd name="connsiteY2" fmla="*/ 562113 h 2304255"/>
              <a:gd name="connsiteX3" fmla="*/ 1080120 w 1080120"/>
              <a:gd name="connsiteY3" fmla="*/ 2304255 h 2304255"/>
              <a:gd name="connsiteX4" fmla="*/ 0 w 1080120"/>
              <a:gd name="connsiteY4" fmla="*/ 2304255 h 2304255"/>
              <a:gd name="connsiteX5" fmla="*/ 0 w 1080120"/>
              <a:gd name="connsiteY5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80492 w 1160475"/>
              <a:gd name="connsiteY3" fmla="*/ 1736863 h 2304255"/>
              <a:gd name="connsiteX4" fmla="*/ 1080120 w 1160475"/>
              <a:gd name="connsiteY4" fmla="*/ 2304255 h 2304255"/>
              <a:gd name="connsiteX5" fmla="*/ 0 w 1160475"/>
              <a:gd name="connsiteY5" fmla="*/ 2304255 h 2304255"/>
              <a:gd name="connsiteX6" fmla="*/ 0 w 1160475"/>
              <a:gd name="connsiteY6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74142 w 1160475"/>
              <a:gd name="connsiteY3" fmla="*/ 1114563 h 2304255"/>
              <a:gd name="connsiteX4" fmla="*/ 1080492 w 1160475"/>
              <a:gd name="connsiteY4" fmla="*/ 1736863 h 2304255"/>
              <a:gd name="connsiteX5" fmla="*/ 1080120 w 1160475"/>
              <a:gd name="connsiteY5" fmla="*/ 2304255 h 2304255"/>
              <a:gd name="connsiteX6" fmla="*/ 0 w 1160475"/>
              <a:gd name="connsiteY6" fmla="*/ 2304255 h 2304255"/>
              <a:gd name="connsiteX7" fmla="*/ 0 w 1160475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6703"/>
              <a:gd name="connsiteY0" fmla="*/ 0 h 2304255"/>
              <a:gd name="connsiteX1" fmla="*/ 1080120 w 1616703"/>
              <a:gd name="connsiteY1" fmla="*/ 0 h 2304255"/>
              <a:gd name="connsiteX2" fmla="*/ 1074142 w 1616703"/>
              <a:gd name="connsiteY2" fmla="*/ 562113 h 2304255"/>
              <a:gd name="connsiteX3" fmla="*/ 1613892 w 1616703"/>
              <a:gd name="connsiteY3" fmla="*/ 1152663 h 2304255"/>
              <a:gd name="connsiteX4" fmla="*/ 1277342 w 1616703"/>
              <a:gd name="connsiteY4" fmla="*/ 1476513 h 2304255"/>
              <a:gd name="connsiteX5" fmla="*/ 1080492 w 1616703"/>
              <a:gd name="connsiteY5" fmla="*/ 1736863 h 2304255"/>
              <a:gd name="connsiteX6" fmla="*/ 1080120 w 1616703"/>
              <a:gd name="connsiteY6" fmla="*/ 2304255 h 2304255"/>
              <a:gd name="connsiteX7" fmla="*/ 0 w 1616703"/>
              <a:gd name="connsiteY7" fmla="*/ 2304255 h 2304255"/>
              <a:gd name="connsiteX8" fmla="*/ 0 w 1616703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613892 w 1620168"/>
              <a:gd name="connsiteY3" fmla="*/ 1152663 h 2304255"/>
              <a:gd name="connsiteX4" fmla="*/ 1448792 w 1620168"/>
              <a:gd name="connsiteY4" fmla="*/ 1578113 h 2304255"/>
              <a:gd name="connsiteX5" fmla="*/ 1080492 w 1620168"/>
              <a:gd name="connsiteY5" fmla="*/ 1736863 h 2304255"/>
              <a:gd name="connsiteX6" fmla="*/ 1080120 w 1620168"/>
              <a:gd name="connsiteY6" fmla="*/ 2304255 h 2304255"/>
              <a:gd name="connsiteX7" fmla="*/ 0 w 1620168"/>
              <a:gd name="connsiteY7" fmla="*/ 2304255 h 2304255"/>
              <a:gd name="connsiteX8" fmla="*/ 0 w 1620168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328141 w 1620168"/>
              <a:gd name="connsiteY3" fmla="*/ 84786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582"/>
              <a:gd name="connsiteY0" fmla="*/ 0 h 2304255"/>
              <a:gd name="connsiteX1" fmla="*/ 1080120 w 1614582"/>
              <a:gd name="connsiteY1" fmla="*/ 0 h 2304255"/>
              <a:gd name="connsiteX2" fmla="*/ 1074142 w 1614582"/>
              <a:gd name="connsiteY2" fmla="*/ 562113 h 2304255"/>
              <a:gd name="connsiteX3" fmla="*/ 1486891 w 1614582"/>
              <a:gd name="connsiteY3" fmla="*/ 758963 h 2304255"/>
              <a:gd name="connsiteX4" fmla="*/ 1613892 w 1614582"/>
              <a:gd name="connsiteY4" fmla="*/ 1152663 h 2304255"/>
              <a:gd name="connsiteX5" fmla="*/ 1448792 w 1614582"/>
              <a:gd name="connsiteY5" fmla="*/ 1578113 h 2304255"/>
              <a:gd name="connsiteX6" fmla="*/ 1080492 w 1614582"/>
              <a:gd name="connsiteY6" fmla="*/ 1736863 h 2304255"/>
              <a:gd name="connsiteX7" fmla="*/ 1080120 w 1614582"/>
              <a:gd name="connsiteY7" fmla="*/ 2304255 h 2304255"/>
              <a:gd name="connsiteX8" fmla="*/ 0 w 1614582"/>
              <a:gd name="connsiteY8" fmla="*/ 2304255 h 2304255"/>
              <a:gd name="connsiteX9" fmla="*/ 0 w 1614582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0 w 1613971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992 w 1613971"/>
              <a:gd name="connsiteY9" fmla="*/ 1679713 h 2304255"/>
              <a:gd name="connsiteX10" fmla="*/ 0 w 1613971"/>
              <a:gd name="connsiteY10" fmla="*/ 0 h 2304255"/>
              <a:gd name="connsiteX0" fmla="*/ 79715 w 1693686"/>
              <a:gd name="connsiteY0" fmla="*/ 0 h 2304255"/>
              <a:gd name="connsiteX1" fmla="*/ 1159835 w 1693686"/>
              <a:gd name="connsiteY1" fmla="*/ 0 h 2304255"/>
              <a:gd name="connsiteX2" fmla="*/ 1153857 w 1693686"/>
              <a:gd name="connsiteY2" fmla="*/ 562113 h 2304255"/>
              <a:gd name="connsiteX3" fmla="*/ 1566606 w 1693686"/>
              <a:gd name="connsiteY3" fmla="*/ 758963 h 2304255"/>
              <a:gd name="connsiteX4" fmla="*/ 1693607 w 1693686"/>
              <a:gd name="connsiteY4" fmla="*/ 1152663 h 2304255"/>
              <a:gd name="connsiteX5" fmla="*/ 1579307 w 1693686"/>
              <a:gd name="connsiteY5" fmla="*/ 1527313 h 2304255"/>
              <a:gd name="connsiteX6" fmla="*/ 1160207 w 1693686"/>
              <a:gd name="connsiteY6" fmla="*/ 1736863 h 2304255"/>
              <a:gd name="connsiteX7" fmla="*/ 1159835 w 1693686"/>
              <a:gd name="connsiteY7" fmla="*/ 2304255 h 2304255"/>
              <a:gd name="connsiteX8" fmla="*/ 79715 w 1693686"/>
              <a:gd name="connsiteY8" fmla="*/ 2304255 h 2304255"/>
              <a:gd name="connsiteX9" fmla="*/ 80707 w 1693686"/>
              <a:gd name="connsiteY9" fmla="*/ 1679713 h 2304255"/>
              <a:gd name="connsiteX10" fmla="*/ 80707 w 1693686"/>
              <a:gd name="connsiteY10" fmla="*/ 568463 h 2304255"/>
              <a:gd name="connsiteX11" fmla="*/ 79715 w 1693686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8 w 1613977"/>
              <a:gd name="connsiteY10" fmla="*/ 568463 h 2304255"/>
              <a:gd name="connsiteX11" fmla="*/ 6 w 1613977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216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6867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13977" h="2304255">
                <a:moveTo>
                  <a:pt x="6" y="0"/>
                </a:moveTo>
                <a:lnTo>
                  <a:pt x="1080126" y="0"/>
                </a:lnTo>
                <a:cubicBezTo>
                  <a:pt x="1078133" y="187371"/>
                  <a:pt x="1076141" y="374742"/>
                  <a:pt x="1074148" y="562113"/>
                </a:cubicBezTo>
                <a:cubicBezTo>
                  <a:pt x="1267885" y="582774"/>
                  <a:pt x="1403289" y="647838"/>
                  <a:pt x="1486897" y="758963"/>
                </a:cubicBezTo>
                <a:cubicBezTo>
                  <a:pt x="1570505" y="870088"/>
                  <a:pt x="1611781" y="1024605"/>
                  <a:pt x="1613898" y="1152663"/>
                </a:cubicBezTo>
                <a:cubicBezTo>
                  <a:pt x="1616015" y="1280721"/>
                  <a:pt x="1575798" y="1442646"/>
                  <a:pt x="1499598" y="1527313"/>
                </a:cubicBezTo>
                <a:cubicBezTo>
                  <a:pt x="1423398" y="1611980"/>
                  <a:pt x="1240368" y="1744956"/>
                  <a:pt x="1080498" y="1736863"/>
                </a:cubicBezTo>
                <a:cubicBezTo>
                  <a:pt x="1085728" y="1893870"/>
                  <a:pt x="1082408" y="2082690"/>
                  <a:pt x="1080126" y="2304255"/>
                </a:cubicBezTo>
                <a:lnTo>
                  <a:pt x="6" y="2304255"/>
                </a:lnTo>
                <a:cubicBezTo>
                  <a:pt x="337" y="2096074"/>
                  <a:pt x="667" y="1887894"/>
                  <a:pt x="998" y="1679713"/>
                </a:cubicBezTo>
                <a:cubicBezTo>
                  <a:pt x="280564" y="1408406"/>
                  <a:pt x="375649" y="1331521"/>
                  <a:pt x="585199" y="1146313"/>
                </a:cubicBezTo>
                <a:cubicBezTo>
                  <a:pt x="388349" y="929355"/>
                  <a:pt x="229763" y="776448"/>
                  <a:pt x="998" y="568463"/>
                </a:cubicBezTo>
                <a:cubicBezTo>
                  <a:pt x="833" y="288511"/>
                  <a:pt x="-78" y="196850"/>
                  <a:pt x="6" y="0"/>
                </a:cubicBezTo>
                <a:close/>
              </a:path>
            </a:pathLst>
          </a:cu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0000" rtlCol="0" anchor="ctr"/>
          <a:lstStyle/>
          <a:p>
            <a:pPr algn="ctr"/>
            <a:r>
              <a:rPr lang="ru-RU" dirty="0"/>
              <a:t>Адаптер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9845" y="5373216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интерфейс, на который рассчитаны классы системы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4591" y="5373216"/>
            <a:ext cx="31857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взаимодействует с внешними классами через их интерфейс для выполнения запросов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4826000" y="4318000"/>
            <a:ext cx="495300" cy="1066800"/>
          </a:xfrm>
          <a:custGeom>
            <a:avLst/>
            <a:gdLst>
              <a:gd name="connsiteX0" fmla="*/ 0 w 495300"/>
              <a:gd name="connsiteY0" fmla="*/ 1066800 h 1066800"/>
              <a:gd name="connsiteX1" fmla="*/ 152400 w 495300"/>
              <a:gd name="connsiteY1" fmla="*/ 431800 h 1066800"/>
              <a:gd name="connsiteX2" fmla="*/ 495300 w 495300"/>
              <a:gd name="connsiteY2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1066800">
                <a:moveTo>
                  <a:pt x="0" y="1066800"/>
                </a:moveTo>
                <a:cubicBezTo>
                  <a:pt x="34925" y="838200"/>
                  <a:pt x="69850" y="609600"/>
                  <a:pt x="152400" y="431800"/>
                </a:cubicBezTo>
                <a:cubicBezTo>
                  <a:pt x="234950" y="254000"/>
                  <a:pt x="365125" y="127000"/>
                  <a:pt x="4953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олилиния 10"/>
          <p:cNvSpPr/>
          <p:nvPr/>
        </p:nvSpPr>
        <p:spPr>
          <a:xfrm>
            <a:off x="6642363" y="4165600"/>
            <a:ext cx="419100" cy="1219200"/>
          </a:xfrm>
          <a:custGeom>
            <a:avLst/>
            <a:gdLst>
              <a:gd name="connsiteX0" fmla="*/ 0 w 419100"/>
              <a:gd name="connsiteY0" fmla="*/ 1219200 h 1219200"/>
              <a:gd name="connsiteX1" fmla="*/ 76200 w 419100"/>
              <a:gd name="connsiteY1" fmla="*/ 482600 h 1219200"/>
              <a:gd name="connsiteX2" fmla="*/ 419100 w 419100"/>
              <a:gd name="connsiteY2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9100" h="1219200">
                <a:moveTo>
                  <a:pt x="0" y="1219200"/>
                </a:moveTo>
                <a:cubicBezTo>
                  <a:pt x="3175" y="952500"/>
                  <a:pt x="6350" y="685800"/>
                  <a:pt x="76200" y="482600"/>
                </a:cubicBezTo>
                <a:cubicBezTo>
                  <a:pt x="146050" y="279400"/>
                  <a:pt x="282575" y="139700"/>
                  <a:pt x="4191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9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3529 -0.0002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5091 0.0018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9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9 -0.00023 L 0.08503 -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7" grpId="0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2927648" y="5733256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702172" y="6165304"/>
            <a:ext cx="1513508" cy="504056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52600" y="1884400"/>
            <a:ext cx="2565400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312024" y="1884400"/>
            <a:ext cx="2664296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Утки и Индюшки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524000" y="1438239"/>
            <a:ext cx="3851920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"Quack\n"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.Quack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ru-RU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0" y="1438239"/>
            <a:ext cx="45720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"Gobble gobble\n"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 a short distance\n"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grpSp>
        <p:nvGrpSpPr>
          <p:cNvPr id="13" name="Группа 12"/>
          <p:cNvGrpSpPr/>
          <p:nvPr/>
        </p:nvGrpSpPr>
        <p:grpSpPr>
          <a:xfrm>
            <a:off x="4318000" y="2060849"/>
            <a:ext cx="1994024" cy="2116601"/>
            <a:chOff x="2794000" y="2060848"/>
            <a:chExt cx="1994024" cy="2116601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2994720" y="3387395"/>
              <a:ext cx="1433264" cy="79005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ru-RU" sz="1400" dirty="0"/>
                <a:t>Интерфейсы несколько различаются</a:t>
              </a:r>
            </a:p>
          </p:txBody>
        </p:sp>
        <p:cxnSp>
          <p:nvCxnSpPr>
            <p:cNvPr id="10" name="Прямая со стрелкой 9"/>
            <p:cNvCxnSpPr>
              <a:stCxn id="8" idx="0"/>
            </p:cNvCxnSpPr>
            <p:nvPr/>
          </p:nvCxnSpPr>
          <p:spPr>
            <a:xfrm flipV="1">
              <a:off x="3711352" y="2132856"/>
              <a:ext cx="1076672" cy="1254539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2" name="Прямая со стрелкой 11"/>
            <p:cNvCxnSpPr>
              <a:stCxn id="8" idx="0"/>
            </p:cNvCxnSpPr>
            <p:nvPr/>
          </p:nvCxnSpPr>
          <p:spPr>
            <a:xfrm flipH="1" flipV="1">
              <a:off x="2794000" y="2060848"/>
              <a:ext cx="917352" cy="1326547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5" name="Выноска 1 14"/>
          <p:cNvSpPr/>
          <p:nvPr/>
        </p:nvSpPr>
        <p:spPr>
          <a:xfrm>
            <a:off x="3867200" y="6142992"/>
            <a:ext cx="4533056" cy="548680"/>
          </a:xfrm>
          <a:prstGeom prst="borderCallout1">
            <a:avLst>
              <a:gd name="adj1" fmla="val 23379"/>
              <a:gd name="adj2" fmla="val -4124"/>
              <a:gd name="adj3" fmla="val 59263"/>
              <a:gd name="adj4" fmla="val -17586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Клиентский код использует интерфейс </a:t>
            </a:r>
            <a:r>
              <a:rPr lang="en-US" sz="1400" dirty="0" err="1"/>
              <a:t>IDuck</a:t>
            </a:r>
            <a:r>
              <a:rPr lang="en-US" sz="1400" dirty="0"/>
              <a:t>. </a:t>
            </a:r>
            <a:r>
              <a:rPr lang="ru-RU" sz="1400" dirty="0"/>
              <a:t>Как заставить его работать еще и с </a:t>
            </a:r>
            <a:r>
              <a:rPr lang="en-US" sz="1400" dirty="0" err="1"/>
              <a:t>ITurkey</a:t>
            </a:r>
            <a:r>
              <a:rPr lang="en-US" sz="1400" dirty="0"/>
              <a:t>?</a:t>
            </a:r>
            <a:endParaRPr lang="ru-RU" sz="1400" dirty="0"/>
          </a:p>
        </p:txBody>
      </p:sp>
      <p:sp>
        <p:nvSpPr>
          <p:cNvPr id="17" name="Выноска 1 16"/>
          <p:cNvSpPr/>
          <p:nvPr/>
        </p:nvSpPr>
        <p:spPr>
          <a:xfrm>
            <a:off x="5170240" y="5598115"/>
            <a:ext cx="4886200" cy="472046"/>
          </a:xfrm>
          <a:prstGeom prst="borderCallout1">
            <a:avLst>
              <a:gd name="adj1" fmla="val 23379"/>
              <a:gd name="adj2" fmla="val -4124"/>
              <a:gd name="adj3" fmla="val 73151"/>
              <a:gd name="adj4" fmla="val -21221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Код зависит от интерфейса, а не от конкретных классов. Это хорошо.</a:t>
            </a:r>
          </a:p>
        </p:txBody>
      </p:sp>
    </p:spTree>
    <p:extLst>
      <p:ext uri="{BB962C8B-B14F-4D97-AF65-F5344CB8AC3E}">
        <p14:creationId xmlns:p14="http://schemas.microsoft.com/office/powerpoint/2010/main" val="113484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1" animBg="1"/>
      <p:bldP spid="6" grpId="0" animBg="1"/>
      <p:bldP spid="7" grpId="0" animBg="1"/>
      <p:bldP spid="15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3719736" y="1562510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127448" y="2234300"/>
            <a:ext cx="3888432" cy="690645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355328" y="3501008"/>
            <a:ext cx="1860352" cy="288032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1355328" y="4559090"/>
            <a:ext cx="2746648" cy="96549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Адаптер, превращающий индюшек в уток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911424" y="1556792"/>
            <a:ext cx="432048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m_turkey.Gobble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 5; ++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m_turkey.Fly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Выноска 1 6"/>
          <p:cNvSpPr/>
          <p:nvPr/>
        </p:nvSpPr>
        <p:spPr>
          <a:xfrm>
            <a:off x="5591944" y="1556792"/>
            <a:ext cx="3960440" cy="472046"/>
          </a:xfrm>
          <a:prstGeom prst="borderCallout1">
            <a:avLst>
              <a:gd name="adj1" fmla="val 23379"/>
              <a:gd name="adj2" fmla="val -4124"/>
              <a:gd name="adj3" fmla="val 52290"/>
              <a:gd name="adj4" fmla="val -1581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Адаптер должен реализовывать тот интерфейс, на который рассчитан клиент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590356" y="2167701"/>
            <a:ext cx="4320480" cy="742776"/>
          </a:xfrm>
          <a:prstGeom prst="borderCallout1">
            <a:avLst>
              <a:gd name="adj1" fmla="val 23379"/>
              <a:gd name="adj2" fmla="val -4124"/>
              <a:gd name="adj3" fmla="val 53580"/>
              <a:gd name="adj4" fmla="val -3246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Получаем ссылку на адаптируемый объект</a:t>
            </a:r>
          </a:p>
          <a:p>
            <a:r>
              <a:rPr lang="ru-RU" sz="1400" dirty="0"/>
              <a:t>Можно использовать умный указатель</a:t>
            </a:r>
          </a:p>
          <a:p>
            <a:r>
              <a:rPr lang="ru-RU" sz="1400" dirty="0"/>
              <a:t>Обычно адаптер получает ссылку в конструкторе</a:t>
            </a:r>
          </a:p>
        </p:txBody>
      </p:sp>
      <p:sp>
        <p:nvSpPr>
          <p:cNvPr id="11" name="Выноска 1 10"/>
          <p:cNvSpPr/>
          <p:nvPr/>
        </p:nvSpPr>
        <p:spPr>
          <a:xfrm>
            <a:off x="3882617" y="3387490"/>
            <a:ext cx="3960439" cy="387216"/>
          </a:xfrm>
          <a:prstGeom prst="borderCallout1">
            <a:avLst>
              <a:gd name="adj1" fmla="val 23379"/>
              <a:gd name="adj2" fmla="val -4124"/>
              <a:gd name="adj3" fmla="val 72814"/>
              <a:gd name="adj4" fmla="val -213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Вместо кряканья</a:t>
            </a:r>
            <a:r>
              <a:rPr lang="en-US" sz="1400" dirty="0"/>
              <a:t> </a:t>
            </a:r>
            <a:r>
              <a:rPr lang="ru-RU" sz="1400" dirty="0"/>
              <a:t>индюшки будут курлыкать</a:t>
            </a:r>
          </a:p>
        </p:txBody>
      </p:sp>
      <p:sp>
        <p:nvSpPr>
          <p:cNvPr id="14" name="Выноска 1 13"/>
          <p:cNvSpPr/>
          <p:nvPr/>
        </p:nvSpPr>
        <p:spPr>
          <a:xfrm>
            <a:off x="2281682" y="6211846"/>
            <a:ext cx="4678415" cy="537491"/>
          </a:xfrm>
          <a:prstGeom prst="borderCallout1">
            <a:avLst>
              <a:gd name="adj1" fmla="val -25941"/>
              <a:gd name="adj2" fmla="val 50424"/>
              <a:gd name="adj3" fmla="val -162309"/>
              <a:gd name="adj4" fmla="val 454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Индюшки плохо летают. Поэтому будут летать пять раз.</a:t>
            </a:r>
          </a:p>
        </p:txBody>
      </p:sp>
    </p:spTree>
    <p:extLst>
      <p:ext uri="{BB962C8B-B14F-4D97-AF65-F5344CB8AC3E}">
        <p14:creationId xmlns:p14="http://schemas.microsoft.com/office/powerpoint/2010/main" val="325544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3" grpId="0" animBg="1"/>
      <p:bldP spid="7" grpId="0" animBg="1"/>
      <p:bldP spid="9" grpId="0" animBg="1"/>
      <p:bldP spid="11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03512" y="3522204"/>
            <a:ext cx="4680520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03512" y="4062086"/>
            <a:ext cx="2592288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703513" y="2798547"/>
            <a:ext cx="2287917" cy="292997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Тестируем адаптер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485370" y="2132856"/>
            <a:ext cx="566580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0;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Выноска 1 4"/>
          <p:cNvSpPr/>
          <p:nvPr/>
        </p:nvSpPr>
        <p:spPr>
          <a:xfrm>
            <a:off x="7151170" y="3202939"/>
            <a:ext cx="3119738" cy="537491"/>
          </a:xfrm>
          <a:prstGeom prst="borderCallout1">
            <a:avLst>
              <a:gd name="adj1" fmla="val 37180"/>
              <a:gd name="adj2" fmla="val -4936"/>
              <a:gd name="adj3" fmla="val 67561"/>
              <a:gd name="adj4" fmla="val -5595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Чтобы индюшка выглядела как утка, заворачиваем ее в </a:t>
            </a:r>
            <a:r>
              <a:rPr lang="en-US" sz="1400" dirty="0" err="1"/>
              <a:t>TurkeyAdapter</a:t>
            </a:r>
            <a:endParaRPr lang="ru-RU" sz="1400" dirty="0"/>
          </a:p>
        </p:txBody>
      </p:sp>
      <p:sp>
        <p:nvSpPr>
          <p:cNvPr id="7" name="Выноска 1 6"/>
          <p:cNvSpPr/>
          <p:nvPr/>
        </p:nvSpPr>
        <p:spPr>
          <a:xfrm>
            <a:off x="5188720" y="4280311"/>
            <a:ext cx="2563465" cy="530201"/>
          </a:xfrm>
          <a:prstGeom prst="borderCallout1">
            <a:avLst>
              <a:gd name="adj1" fmla="val 37180"/>
              <a:gd name="adj2" fmla="val -4936"/>
              <a:gd name="adj3" fmla="val 9467"/>
              <a:gd name="adj4" fmla="val -4122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/>
              <a:t>TestDuck</a:t>
            </a:r>
            <a:r>
              <a:rPr lang="ru-RU" sz="1400" dirty="0"/>
              <a:t> не подозревает, что работает не с уткой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170319" y="2421993"/>
            <a:ext cx="3528392" cy="416248"/>
          </a:xfrm>
          <a:prstGeom prst="borderCallout1">
            <a:avLst>
              <a:gd name="adj1" fmla="val 37180"/>
              <a:gd name="adj2" fmla="val -4936"/>
              <a:gd name="adj3" fmla="val 116230"/>
              <a:gd name="adj4" fmla="val -3479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 работе с утками нет ничего особенного</a:t>
            </a:r>
          </a:p>
        </p:txBody>
      </p:sp>
    </p:spTree>
    <p:extLst>
      <p:ext uri="{BB962C8B-B14F-4D97-AF65-F5344CB8AC3E}">
        <p14:creationId xmlns:p14="http://schemas.microsoft.com/office/powerpoint/2010/main" val="345910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5" grpId="0" animBg="1"/>
      <p:bldP spid="7" grpId="0" animBg="1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3d76ef14b68551efe76d848fb79814b3eefebdf"/>
  <p:tag name="ISPRING_RESOURCE_FOLDER" val="H:\teaching\institutps\2016\ood\lectures\07\07 - Адаптер, Фасад\"/>
  <p:tag name="ISPRING_PRESENTATION_PATH" val="H:\teaching\institutps\2016\ood\lectures\07\07 - Адаптер, Фасад.pptx"/>
  <p:tag name="ISPRING_PROJECT_FOLDER_UPDATED" val="1"/>
  <p:tag name="ISPRING_SCREEN_RECS_UPDATED" val="H:\teaching\institutps\2016\ood\lectures\07\07 - Адаптер, Фасад"/>
  <p:tag name="ISPRING_UUID" val="{77CEB02E-0205-4D42-AC68-BCD00A9879B0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4664</TotalTime>
  <Words>1372</Words>
  <Application>Microsoft Office PowerPoint</Application>
  <PresentationFormat>Widescreen</PresentationFormat>
  <Paragraphs>283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Aptos</vt:lpstr>
      <vt:lpstr>Aptos Display</vt:lpstr>
      <vt:lpstr>Arial</vt:lpstr>
      <vt:lpstr>Calibri</vt:lpstr>
      <vt:lpstr>Consolas</vt:lpstr>
      <vt:lpstr>Impact</vt:lpstr>
      <vt:lpstr>Office Theme</vt:lpstr>
      <vt:lpstr>Паттерн проектирования «Адаптер»</vt:lpstr>
      <vt:lpstr>Адаптеры вокруг нас</vt:lpstr>
      <vt:lpstr>Ты помнишь, как все начиналось?</vt:lpstr>
      <vt:lpstr>В новой версии библиотеки изменился интерфейс</vt:lpstr>
      <vt:lpstr>Решение – переписать систему!</vt:lpstr>
      <vt:lpstr>Альтернативное решение – использовать адаптер</vt:lpstr>
      <vt:lpstr>Утки и Индюшки</vt:lpstr>
      <vt:lpstr>Адаптер, превращающий индюшек в уток</vt:lpstr>
      <vt:lpstr>Тестируем адаптер</vt:lpstr>
      <vt:lpstr>Работа паттерна адаптер</vt:lpstr>
      <vt:lpstr>Паттерн Адаптер</vt:lpstr>
      <vt:lpstr>Структура паттерна «Адаптер»</vt:lpstr>
      <vt:lpstr>Адаптер объектов</vt:lpstr>
      <vt:lpstr>Адаптер объектов</vt:lpstr>
      <vt:lpstr>Адаптер классов</vt:lpstr>
      <vt:lpstr>Адаптер классов</vt:lpstr>
      <vt:lpstr>PowerPoint Presentation</vt:lpstr>
      <vt:lpstr>PowerPoint Presentation</vt:lpstr>
      <vt:lpstr>Применимость</vt:lpstr>
      <vt:lpstr>Примеры использования</vt:lpstr>
      <vt:lpstr>Пример – элемент управления «список»</vt:lpstr>
      <vt:lpstr>Описание задачи</vt:lpstr>
      <vt:lpstr>Варианты решения</vt:lpstr>
      <vt:lpstr>Передавать массив IListItemView</vt:lpstr>
      <vt:lpstr>PowerPoint Presentation</vt:lpstr>
      <vt:lpstr>Анализ решения</vt:lpstr>
      <vt:lpstr>Объем работы</vt:lpstr>
      <vt:lpstr>Препятствия использованию адаптеров</vt:lpstr>
      <vt:lpstr>Сравнение Адаптера и Декоратора</vt:lpstr>
      <vt:lpstr>Сравнение Адаптера и Декоратора</vt:lpstr>
      <vt:lpstr>Пример, подключить клиента к одному из Text to Speech сервисов</vt:lpstr>
      <vt:lpstr>Адаптер</vt:lpstr>
      <vt:lpstr>Работа с несколькими TTS-сервисами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359</cp:revision>
  <dcterms:created xsi:type="dcterms:W3CDTF">2016-02-02T19:36:42Z</dcterms:created>
  <dcterms:modified xsi:type="dcterms:W3CDTF">2024-12-17T22:08:57Z</dcterms:modified>
</cp:coreProperties>
</file>

<file path=docProps/thumbnail.jpeg>
</file>